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notesMasterIdLst>
    <p:notesMasterId r:id="rId45"/>
  </p:notesMasterIdLst>
  <p:handoutMasterIdLst>
    <p:handoutMasterId r:id="rId46"/>
  </p:handoutMasterIdLst>
  <p:sldIdLst>
    <p:sldId id="256" r:id="rId2"/>
    <p:sldId id="304" r:id="rId3"/>
    <p:sldId id="308" r:id="rId4"/>
    <p:sldId id="309" r:id="rId5"/>
    <p:sldId id="310" r:id="rId6"/>
    <p:sldId id="278" r:id="rId7"/>
    <p:sldId id="270" r:id="rId8"/>
    <p:sldId id="264" r:id="rId9"/>
    <p:sldId id="280" r:id="rId10"/>
    <p:sldId id="311" r:id="rId11"/>
    <p:sldId id="315" r:id="rId12"/>
    <p:sldId id="312" r:id="rId13"/>
    <p:sldId id="313" r:id="rId14"/>
    <p:sldId id="314" r:id="rId15"/>
    <p:sldId id="338" r:id="rId16"/>
    <p:sldId id="319" r:id="rId17"/>
    <p:sldId id="317" r:id="rId18"/>
    <p:sldId id="318" r:id="rId19"/>
    <p:sldId id="320" r:id="rId20"/>
    <p:sldId id="289" r:id="rId21"/>
    <p:sldId id="340" r:id="rId22"/>
    <p:sldId id="321" r:id="rId23"/>
    <p:sldId id="322" r:id="rId24"/>
    <p:sldId id="323" r:id="rId25"/>
    <p:sldId id="325" r:id="rId26"/>
    <p:sldId id="326" r:id="rId27"/>
    <p:sldId id="327" r:id="rId28"/>
    <p:sldId id="328" r:id="rId29"/>
    <p:sldId id="329" r:id="rId30"/>
    <p:sldId id="330" r:id="rId31"/>
    <p:sldId id="332" r:id="rId32"/>
    <p:sldId id="331" r:id="rId33"/>
    <p:sldId id="336" r:id="rId34"/>
    <p:sldId id="337" r:id="rId35"/>
    <p:sldId id="300" r:id="rId36"/>
    <p:sldId id="334" r:id="rId37"/>
    <p:sldId id="333" r:id="rId38"/>
    <p:sldId id="335" r:id="rId39"/>
    <p:sldId id="303" r:id="rId40"/>
    <p:sldId id="344" r:id="rId41"/>
    <p:sldId id="342" r:id="rId42"/>
    <p:sldId id="343" r:id="rId43"/>
    <p:sldId id="305" r:id="rId4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6912" autoAdjust="0"/>
    <p:restoredTop sz="94660"/>
  </p:normalViewPr>
  <p:slideViewPr>
    <p:cSldViewPr>
      <p:cViewPr>
        <p:scale>
          <a:sx n="70" d="100"/>
          <a:sy n="70" d="100"/>
        </p:scale>
        <p:origin x="-1152"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presProps" Target="presProps.xml"/><Relationship Id="rId50"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11A5B5-FB97-4AFC-8DB7-061D7599B7F1}" type="datetimeFigureOut">
              <a:rPr lang="en-US" smtClean="0"/>
              <a:pPr/>
              <a:t>9/20/2012</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E6E16987-3848-4696-9D29-FEF7AA278EAE}" type="slidenum">
              <a:rPr lang="en-US" smtClean="0"/>
              <a:pPr/>
              <a:t>‹#›</a:t>
            </a:fld>
            <a:endParaRPr lang="en-US" dirty="0"/>
          </a:p>
        </p:txBody>
      </p:sp>
    </p:spTree>
    <p:extLst>
      <p:ext uri="{BB962C8B-B14F-4D97-AF65-F5344CB8AC3E}">
        <p14:creationId xmlns:p14="http://schemas.microsoft.com/office/powerpoint/2010/main" val="4015317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C5BA52-9A26-4C32-82A6-5FF4EAA6E032}" type="datetimeFigureOut">
              <a:rPr lang="en-US" smtClean="0"/>
              <a:pPr/>
              <a:t>9/20/2012</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F28E9F-E031-4B04-B3EF-2919E0902E27}" type="slidenum">
              <a:rPr lang="en-US" smtClean="0"/>
              <a:pPr/>
              <a:t>‹#›</a:t>
            </a:fld>
            <a:endParaRPr lang="en-US" dirty="0"/>
          </a:p>
        </p:txBody>
      </p:sp>
    </p:spTree>
    <p:extLst>
      <p:ext uri="{BB962C8B-B14F-4D97-AF65-F5344CB8AC3E}">
        <p14:creationId xmlns:p14="http://schemas.microsoft.com/office/powerpoint/2010/main" val="160018450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NAEP</a:t>
            </a:r>
            <a:endParaRPr lang="en-US" dirty="0"/>
          </a:p>
        </p:txBody>
      </p:sp>
      <p:sp>
        <p:nvSpPr>
          <p:cNvPr id="4" name="Slide Number Placeholder 3"/>
          <p:cNvSpPr>
            <a:spLocks noGrp="1"/>
          </p:cNvSpPr>
          <p:nvPr>
            <p:ph type="sldNum" sz="quarter" idx="10"/>
          </p:nvPr>
        </p:nvSpPr>
        <p:spPr/>
        <p:txBody>
          <a:bodyPr/>
          <a:lstStyle/>
          <a:p>
            <a:fld id="{D7F28E9F-E031-4B04-B3EF-2919E0902E27}" type="slidenum">
              <a:rPr lang="en-US" smtClean="0"/>
              <a:pPr/>
              <a:t>9</a:t>
            </a:fld>
            <a:endParaRPr lang="en-US" dirty="0"/>
          </a:p>
        </p:txBody>
      </p:sp>
    </p:spTree>
    <p:extLst>
      <p:ext uri="{BB962C8B-B14F-4D97-AF65-F5344CB8AC3E}">
        <p14:creationId xmlns:p14="http://schemas.microsoft.com/office/powerpoint/2010/main" val="2069047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Don’t frontload everything</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Don’t be over-dependent on leveled text</a:t>
            </a:r>
          </a:p>
          <a:p>
            <a:endParaRPr lang="en-US" dirty="0"/>
          </a:p>
        </p:txBody>
      </p:sp>
      <p:sp>
        <p:nvSpPr>
          <p:cNvPr id="4" name="Slide Number Placeholder 3"/>
          <p:cNvSpPr>
            <a:spLocks noGrp="1"/>
          </p:cNvSpPr>
          <p:nvPr>
            <p:ph type="sldNum" sz="quarter" idx="10"/>
          </p:nvPr>
        </p:nvSpPr>
        <p:spPr/>
        <p:txBody>
          <a:bodyPr/>
          <a:lstStyle/>
          <a:p>
            <a:fld id="{D7F28E9F-E031-4B04-B3EF-2919E0902E27}" type="slidenum">
              <a:rPr lang="en-US" smtClean="0"/>
              <a:pPr/>
              <a:t>19</a:t>
            </a:fld>
            <a:endParaRPr lang="en-US" dirty="0"/>
          </a:p>
        </p:txBody>
      </p:sp>
    </p:spTree>
    <p:extLst>
      <p:ext uri="{BB962C8B-B14F-4D97-AF65-F5344CB8AC3E}">
        <p14:creationId xmlns:p14="http://schemas.microsoft.com/office/powerpoint/2010/main" val="9280707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n-US" sz="1600" dirty="0">
                <a:ea typeface="ＭＳ Ｐゴシック" pitchFamily="34" charset="-128"/>
              </a:rPr>
              <a:t>And here is what </a:t>
            </a:r>
            <a:r>
              <a:rPr lang="en-US" sz="1600" b="1" dirty="0">
                <a:ea typeface="ＭＳ Ｐゴシック" pitchFamily="34" charset="-128"/>
              </a:rPr>
              <a:t>QUALITATIVE </a:t>
            </a:r>
            <a:r>
              <a:rPr lang="en-US" sz="1600" dirty="0">
                <a:ea typeface="ＭＳ Ｐゴシック" pitchFamily="34" charset="-128"/>
              </a:rPr>
              <a:t> measures include:</a:t>
            </a:r>
          </a:p>
          <a:p>
            <a:pPr>
              <a:defRPr/>
            </a:pPr>
            <a:endParaRPr lang="en-US" sz="800" dirty="0">
              <a:ea typeface="ＭＳ Ｐゴシック" pitchFamily="34" charset="-128"/>
            </a:endParaRPr>
          </a:p>
          <a:p>
            <a:pPr marL="0" lvl="1">
              <a:defRPr/>
            </a:pPr>
            <a:r>
              <a:rPr lang="en-US" sz="1600" b="1" dirty="0">
                <a:ea typeface="ＭＳ Ｐゴシック" pitchFamily="34" charset="-128"/>
              </a:rPr>
              <a:t>Levels of meaning or purpose</a:t>
            </a:r>
          </a:p>
          <a:p>
            <a:pPr marL="0" lvl="1">
              <a:defRPr/>
            </a:pPr>
            <a:r>
              <a:rPr lang="en-US" sz="1600" dirty="0"/>
              <a:t>Is it specifically stated/clear? </a:t>
            </a:r>
            <a:r>
              <a:rPr lang="en-US" sz="1600" b="1" u="sng" dirty="0"/>
              <a:t>Or</a:t>
            </a:r>
            <a:r>
              <a:rPr lang="en-US" sz="1600" dirty="0"/>
              <a:t> are there inferences that need to be made by the reader?</a:t>
            </a:r>
          </a:p>
          <a:p>
            <a:pPr>
              <a:defRPr/>
            </a:pPr>
            <a:r>
              <a:rPr lang="en-US" sz="1600" b="1" dirty="0"/>
              <a:t>Structure of Text</a:t>
            </a:r>
          </a:p>
          <a:p>
            <a:pPr lvl="1">
              <a:defRPr/>
            </a:pPr>
            <a:r>
              <a:rPr lang="en-US" sz="1600" dirty="0"/>
              <a:t>-Linear/nonlinear, one/multiple narrators, deviations from standard conventions of genre, number of plots</a:t>
            </a:r>
          </a:p>
          <a:p>
            <a:pPr>
              <a:defRPr/>
            </a:pPr>
            <a:r>
              <a:rPr lang="en-US" sz="1600" b="1" dirty="0"/>
              <a:t>Language Conventionality and Clarity</a:t>
            </a:r>
          </a:p>
          <a:p>
            <a:pPr lvl="1">
              <a:defRPr/>
            </a:pPr>
            <a:r>
              <a:rPr lang="en-US" sz="1600" dirty="0"/>
              <a:t>-Literal, clear, or contemporary language vs. figurative, ambiguous, or unfamiliar language </a:t>
            </a:r>
          </a:p>
          <a:p>
            <a:pPr>
              <a:defRPr/>
            </a:pPr>
            <a:r>
              <a:rPr lang="en-US" sz="1600" b="1" dirty="0"/>
              <a:t>Knowledge Demands </a:t>
            </a:r>
          </a:p>
          <a:p>
            <a:pPr lvl="1">
              <a:defRPr/>
            </a:pPr>
            <a:r>
              <a:rPr lang="en-US" sz="1600" dirty="0"/>
              <a:t>-Is understanding dependent on prior knowledge or open to any level?</a:t>
            </a:r>
          </a:p>
          <a:p>
            <a:pPr marL="0" lvl="1">
              <a:defRPr/>
            </a:pPr>
            <a:r>
              <a:rPr lang="en-US" sz="1600" dirty="0"/>
              <a:t>Thinking about these four elements—how many people are confident that our students have a solid grasp on these qualitative elements?  </a:t>
            </a:r>
          </a:p>
          <a:p>
            <a:pPr marL="0" lvl="1">
              <a:defRPr/>
            </a:pPr>
            <a:r>
              <a:rPr lang="en-US" sz="1600" dirty="0"/>
              <a:t>So—this is probably a shift in expectation for many students.</a:t>
            </a:r>
          </a:p>
          <a:p>
            <a:pPr marL="0" lvl="1">
              <a:defRPr/>
            </a:pPr>
            <a:r>
              <a:rPr lang="en-US" sz="1600" b="1" dirty="0"/>
              <a:t>QUANTITATIVE</a:t>
            </a:r>
          </a:p>
          <a:p>
            <a:pPr>
              <a:defRPr/>
            </a:pPr>
            <a:r>
              <a:rPr lang="en-US" sz="1900" dirty="0"/>
              <a:t>Flesch-Kincaid Grade Level test –</a:t>
            </a:r>
            <a:r>
              <a:rPr lang="en-US" sz="1900" b="1" dirty="0"/>
              <a:t>uses  word length and sentence length</a:t>
            </a:r>
          </a:p>
          <a:p>
            <a:pPr>
              <a:defRPr/>
            </a:pPr>
            <a:endParaRPr lang="en-US" sz="1900" dirty="0"/>
          </a:p>
          <a:p>
            <a:pPr>
              <a:defRPr/>
            </a:pPr>
            <a:r>
              <a:rPr lang="en-US" sz="1900" dirty="0"/>
              <a:t>Dale-Chall Readability Formula and Lexile Framework for Reading- substitutes </a:t>
            </a:r>
            <a:r>
              <a:rPr lang="en-US" sz="1900" b="1" dirty="0"/>
              <a:t>word frequency </a:t>
            </a:r>
            <a:r>
              <a:rPr lang="en-US" sz="1900" dirty="0"/>
              <a:t>instead of word length</a:t>
            </a:r>
          </a:p>
          <a:p>
            <a:pPr>
              <a:defRPr/>
            </a:pPr>
            <a:endParaRPr lang="en-US" sz="1900" dirty="0"/>
          </a:p>
          <a:p>
            <a:pPr>
              <a:defRPr/>
            </a:pPr>
            <a:r>
              <a:rPr lang="en-US" sz="1900" dirty="0"/>
              <a:t>ATOS (</a:t>
            </a:r>
            <a:r>
              <a:rPr lang="en-US" sz="1900" b="1" dirty="0"/>
              <a:t>A</a:t>
            </a:r>
            <a:r>
              <a:rPr lang="en-US" sz="1900" dirty="0"/>
              <a:t>dvantage-</a:t>
            </a:r>
            <a:r>
              <a:rPr lang="en-US" sz="1900" b="1" dirty="0"/>
              <a:t>T</a:t>
            </a:r>
            <a:r>
              <a:rPr lang="en-US" sz="1900" dirty="0"/>
              <a:t>ASA (Touchstone Applied Science Associates) </a:t>
            </a:r>
            <a:r>
              <a:rPr lang="en-US" sz="1900" b="1" dirty="0"/>
              <a:t>O</a:t>
            </a:r>
            <a:r>
              <a:rPr lang="en-US" sz="1900" dirty="0"/>
              <a:t>pen </a:t>
            </a:r>
            <a:r>
              <a:rPr lang="en-US" sz="1900" b="1" dirty="0"/>
              <a:t>S</a:t>
            </a:r>
            <a:r>
              <a:rPr lang="en-US" sz="1900" dirty="0"/>
              <a:t>tandard) formula (used by Renaissance Learning—Accelerated Reader)- </a:t>
            </a:r>
            <a:r>
              <a:rPr lang="en-US" sz="1900" b="1" dirty="0"/>
              <a:t>uses word length, sentence length, and text length. </a:t>
            </a:r>
          </a:p>
          <a:p>
            <a:pPr>
              <a:defRPr/>
            </a:pPr>
            <a:endParaRPr lang="en-US" sz="1900" dirty="0"/>
          </a:p>
          <a:p>
            <a:pPr>
              <a:defRPr/>
            </a:pPr>
            <a:r>
              <a:rPr lang="en-US" sz="1900" i="1" dirty="0"/>
              <a:t>CCSS does not endorse any particular quantitative measures. They only suggest using multiple measures to determine text complexity.</a:t>
            </a:r>
          </a:p>
          <a:p>
            <a:pPr marL="0" lvl="1">
              <a:defRPr/>
            </a:pPr>
            <a:endParaRPr lang="en-US" sz="1600" b="1" dirty="0"/>
          </a:p>
          <a:p>
            <a:pPr>
              <a:defRPr/>
            </a:pPr>
            <a:r>
              <a:rPr lang="en-US" sz="1600" b="1" dirty="0">
                <a:ea typeface="ＭＳ Ｐゴシック" pitchFamily="34" charset="-128"/>
              </a:rPr>
              <a:t>READER AND TASK</a:t>
            </a:r>
          </a:p>
          <a:p>
            <a:pPr eaLnBrk="1" hangingPunct="1">
              <a:spcBef>
                <a:spcPct val="0"/>
              </a:spcBef>
            </a:pPr>
            <a:r>
              <a:rPr lang="en-US" sz="1600" dirty="0"/>
              <a:t>text are not the only considerations of what makes a text complex.</a:t>
            </a:r>
          </a:p>
          <a:p>
            <a:pPr eaLnBrk="1" hangingPunct="1">
              <a:spcBef>
                <a:spcPct val="0"/>
              </a:spcBef>
            </a:pPr>
            <a:r>
              <a:rPr lang="en-US" sz="1600" dirty="0"/>
              <a:t>Effective comprehension involves an </a:t>
            </a:r>
            <a:r>
              <a:rPr lang="en-US" sz="1600" u="sng" dirty="0"/>
              <a:t>active reader</a:t>
            </a:r>
            <a:r>
              <a:rPr lang="en-US" sz="1600" dirty="0"/>
              <a:t>.</a:t>
            </a:r>
          </a:p>
          <a:p>
            <a:pPr eaLnBrk="1" hangingPunct="1">
              <a:spcBef>
                <a:spcPct val="0"/>
              </a:spcBef>
            </a:pPr>
            <a:r>
              <a:rPr lang="en-US" sz="1600" dirty="0"/>
              <a:t>Factors such as </a:t>
            </a:r>
            <a:r>
              <a:rPr lang="en-US" sz="1600" b="1" dirty="0"/>
              <a:t>motivation</a:t>
            </a:r>
            <a:r>
              <a:rPr lang="en-US" sz="1600" dirty="0"/>
              <a:t> (students are usually more motivated when the topic is of interest, and when there is some degree of student choice), </a:t>
            </a:r>
            <a:r>
              <a:rPr lang="en-US" sz="1600" b="1" dirty="0"/>
              <a:t>knowledge</a:t>
            </a:r>
            <a:r>
              <a:rPr lang="en-US" sz="1600" dirty="0"/>
              <a:t> (usually some connect to the text increases connection and comprehension), and the reservoir of personal </a:t>
            </a:r>
            <a:r>
              <a:rPr lang="en-US" sz="1600" b="1" dirty="0"/>
              <a:t>experiences </a:t>
            </a:r>
            <a:r>
              <a:rPr lang="en-US" sz="1600" dirty="0"/>
              <a:t>connected to the topic of the text are important to consider when selecting a text.</a:t>
            </a:r>
          </a:p>
          <a:p>
            <a:pPr eaLnBrk="1" hangingPunct="1">
              <a:spcBef>
                <a:spcPct val="0"/>
              </a:spcBef>
            </a:pPr>
            <a:r>
              <a:rPr lang="en-US" sz="1600" dirty="0"/>
              <a:t>The </a:t>
            </a:r>
            <a:r>
              <a:rPr lang="en-US" sz="1600" b="1" dirty="0"/>
              <a:t>purpose</a:t>
            </a:r>
            <a:r>
              <a:rPr lang="en-US" sz="1600" dirty="0"/>
              <a:t> of the reading (assignment, enjoyment, learning etc.) also needs to be considered. </a:t>
            </a:r>
          </a:p>
          <a:p>
            <a:pPr eaLnBrk="1" hangingPunct="1">
              <a:spcBef>
                <a:spcPct val="0"/>
              </a:spcBef>
            </a:pPr>
            <a:endParaRPr lang="en-US" sz="1600" dirty="0"/>
          </a:p>
          <a:p>
            <a:pPr eaLnBrk="1" hangingPunct="1">
              <a:spcBef>
                <a:spcPct val="0"/>
              </a:spcBef>
            </a:pPr>
            <a:r>
              <a:rPr lang="en-US" sz="1600" b="1" dirty="0"/>
              <a:t>Thinking about the three components of text complexity—can you think about a recent text you’ve read or used in class—how would you rate its text complexity—why? </a:t>
            </a:r>
          </a:p>
          <a:p>
            <a:pPr>
              <a:defRPr/>
            </a:pPr>
            <a:endParaRPr lang="en-US" sz="1600" b="1" dirty="0">
              <a:ea typeface="ＭＳ Ｐゴシック" pitchFamily="34" charset="-128"/>
            </a:endParaRPr>
          </a:p>
          <a:p>
            <a:endParaRPr lang="en-US" dirty="0"/>
          </a:p>
        </p:txBody>
      </p:sp>
      <p:sp>
        <p:nvSpPr>
          <p:cNvPr id="4" name="Slide Number Placeholder 3"/>
          <p:cNvSpPr>
            <a:spLocks noGrp="1"/>
          </p:cNvSpPr>
          <p:nvPr>
            <p:ph type="sldNum" sz="quarter" idx="10"/>
          </p:nvPr>
        </p:nvSpPr>
        <p:spPr/>
        <p:txBody>
          <a:bodyPr/>
          <a:lstStyle/>
          <a:p>
            <a:fld id="{4208C501-6C10-4D85-8F79-DB8334332773}" type="slidenum">
              <a:rPr lang="en-US" smtClean="0"/>
              <a:pPr/>
              <a:t>20</a:t>
            </a:fld>
            <a:endParaRPr lang="en-US" dirty="0"/>
          </a:p>
        </p:txBody>
      </p:sp>
    </p:spTree>
    <p:extLst>
      <p:ext uri="{BB962C8B-B14F-4D97-AF65-F5344CB8AC3E}">
        <p14:creationId xmlns:p14="http://schemas.microsoft.com/office/powerpoint/2010/main" val="18631153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9B1C21B-5D40-4303-A0FF-A967A5E5CDAC}" type="slidenum">
              <a:rPr lang="en-US" smtClean="0"/>
              <a:pPr/>
              <a:t>41</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228587" indent="-228587">
              <a:buFont typeface="Times New Roman" pitchFamily="18" charset="0"/>
              <a:buAutoNum type="arabicPeriod"/>
            </a:pPr>
            <a:r>
              <a:rPr lang="en-US" b="1" dirty="0" smtClean="0">
                <a:latin typeface="Times New Roman" pitchFamily="18" charset="0"/>
              </a:rPr>
              <a:t> </a:t>
            </a:r>
            <a:r>
              <a:rPr lang="en-US" dirty="0" smtClean="0">
                <a:latin typeface="Times New Roman" pitchFamily="18" charset="0"/>
              </a:rPr>
              <a:t>Use the Priority Schools Reflection Tools for Math and Literacy. </a:t>
            </a:r>
          </a:p>
          <a:p>
            <a:pPr marL="228587" indent="-228587">
              <a:buFont typeface="Times New Roman" pitchFamily="18" charset="0"/>
              <a:buAutoNum type="arabicPeriod"/>
            </a:pPr>
            <a:r>
              <a:rPr lang="en-US" dirty="0" smtClean="0">
                <a:latin typeface="Times New Roman" pitchFamily="18" charset="0"/>
              </a:rPr>
              <a:t>Does each staff member have  an individual  professional development that concentrates on skills need to teach CCSS? Is there a clear articulation and understanding of Level I, Level II, Level III responsibilities?</a:t>
            </a:r>
          </a:p>
          <a:p>
            <a:pPr marL="228587" indent="-228587">
              <a:buFont typeface="Times New Roman" pitchFamily="18" charset="0"/>
              <a:buAutoNum type="arabicPeriod"/>
            </a:pPr>
            <a:r>
              <a:rPr lang="en-US" dirty="0" smtClean="0">
                <a:latin typeface="Times New Roman" pitchFamily="18" charset="0"/>
              </a:rPr>
              <a:t>The new accountability system holds schools accountable for targeting student growth. Does everyone on site understand how Tier I, Tier II, and Tier III instruction and tools differ?  Based</a:t>
            </a:r>
            <a:r>
              <a:rPr lang="en-US" baseline="0" dirty="0" smtClean="0">
                <a:latin typeface="Times New Roman" pitchFamily="18" charset="0"/>
              </a:rPr>
              <a:t> on your data and evaluation is your best math teacher in front of your lowest performing math students?</a:t>
            </a:r>
            <a:endParaRPr lang="en-US" dirty="0" smtClean="0">
              <a:latin typeface="Times New Roman" pitchFamily="18" charset="0"/>
            </a:endParaRPr>
          </a:p>
          <a:p>
            <a:pPr marL="228587" indent="-228587">
              <a:buFont typeface="Times New Roman" pitchFamily="18" charset="0"/>
              <a:buAutoNum type="arabicPeriod"/>
            </a:pPr>
            <a:endParaRPr lang="en-US" dirty="0" smtClean="0">
              <a:latin typeface="Times New Roman" pitchFamily="18" charset="0"/>
            </a:endParaRPr>
          </a:p>
          <a:p>
            <a:pPr marL="228587" indent="-228587">
              <a:buFont typeface="Times New Roman" pitchFamily="18" charset="0"/>
              <a:buAutoNum type="arabicPeriod"/>
            </a:pPr>
            <a:r>
              <a:rPr lang="en-US" dirty="0" smtClean="0">
                <a:latin typeface="Times New Roman" pitchFamily="18" charset="0"/>
              </a:rPr>
              <a:t>Based on the Systems</a:t>
            </a:r>
            <a:r>
              <a:rPr lang="en-US" baseline="0" dirty="0" smtClean="0">
                <a:latin typeface="Times New Roman" pitchFamily="18" charset="0"/>
              </a:rPr>
              <a:t> evaluation in Step 1, consider what new tools, curriculum improvements and new teams you may have to invest in. </a:t>
            </a:r>
            <a:r>
              <a:rPr lang="en-US" b="1" baseline="0" dirty="0" smtClean="0">
                <a:latin typeface="Times New Roman" pitchFamily="18" charset="0"/>
              </a:rPr>
              <a:t>TOOLS: </a:t>
            </a:r>
            <a:r>
              <a:rPr lang="en-US" b="0" baseline="0" dirty="0" smtClean="0">
                <a:latin typeface="Times New Roman" pitchFamily="18" charset="0"/>
              </a:rPr>
              <a:t>The PARCC, or future assessment system is designed using Understanding by Design; this designed can also be sued by teachers in their own unit planning.</a:t>
            </a:r>
          </a:p>
          <a:p>
            <a:pPr marL="228587" indent="-228587"/>
            <a:r>
              <a:rPr lang="en-US" b="0" baseline="0" dirty="0" smtClean="0">
                <a:latin typeface="Times New Roman" pitchFamily="18" charset="0"/>
              </a:rPr>
              <a:t>	</a:t>
            </a:r>
            <a:r>
              <a:rPr lang="en-US" b="1" baseline="0" dirty="0" smtClean="0">
                <a:latin typeface="Times New Roman" pitchFamily="18" charset="0"/>
              </a:rPr>
              <a:t>TEAMS: </a:t>
            </a:r>
            <a:r>
              <a:rPr lang="en-US" dirty="0" smtClean="0">
                <a:latin typeface="Times New Roman" pitchFamily="18" charset="0"/>
              </a:rPr>
              <a:t>Develop a district/school level transition team or site "ELC“. Task this group to become experts on the mathematics and ELA/Literacy Frameworks</a:t>
            </a:r>
            <a:r>
              <a:rPr lang="en-US" baseline="0" dirty="0" smtClean="0">
                <a:latin typeface="Times New Roman" pitchFamily="18" charset="0"/>
              </a:rPr>
              <a:t> (Do a close study).</a:t>
            </a:r>
            <a:r>
              <a:rPr lang="en-US" dirty="0" smtClean="0">
                <a:latin typeface="Times New Roman" pitchFamily="18" charset="0"/>
              </a:rPr>
              <a:t> Develop site based leadership system that invests and empowers site leaders.  Assign district personnel to attend NMELC webinars and PD trainings.  </a:t>
            </a:r>
          </a:p>
          <a:p>
            <a:pPr marL="228587" indent="-228587"/>
            <a:endParaRPr lang="en-US" dirty="0" smtClean="0">
              <a:latin typeface="Times New Roman" pitchFamily="18" charset="0"/>
            </a:endParaRPr>
          </a:p>
          <a:p>
            <a:pPr marL="228587" indent="-228587"/>
            <a:r>
              <a:rPr lang="en-US" dirty="0" smtClean="0">
                <a:latin typeface="Times New Roman" pitchFamily="18" charset="0"/>
              </a:rPr>
              <a:t>Have</a:t>
            </a:r>
            <a:r>
              <a:rPr lang="en-US" baseline="0" dirty="0" smtClean="0">
                <a:latin typeface="Times New Roman" pitchFamily="18" charset="0"/>
              </a:rPr>
              <a:t> an</a:t>
            </a:r>
            <a:r>
              <a:rPr lang="en-US" dirty="0" smtClean="0">
                <a:latin typeface="Times New Roman" pitchFamily="18" charset="0"/>
              </a:rPr>
              <a:t> ELC framework/site team at each site to help</a:t>
            </a:r>
            <a:r>
              <a:rPr lang="en-US" baseline="0" dirty="0" smtClean="0">
                <a:latin typeface="Times New Roman" pitchFamily="18" charset="0"/>
              </a:rPr>
              <a:t> be the experts on site.  Is there an IT team, or does it all fall on the shoulders of one person?</a:t>
            </a:r>
            <a:endParaRPr lang="en-US" dirty="0" smtClean="0">
              <a:latin typeface="Times New Roman" pitchFamily="18" charset="0"/>
            </a:endParaRPr>
          </a:p>
          <a:p>
            <a:pPr marL="228587" indent="-228587"/>
            <a:endParaRPr lang="en-US" dirty="0" smtClean="0">
              <a:latin typeface="Times New Roman" pitchFamily="18" charset="0"/>
            </a:endParaRPr>
          </a:p>
          <a:p>
            <a:pPr marL="228587" indent="-228587"/>
            <a:r>
              <a:rPr lang="en-US" dirty="0" smtClean="0">
                <a:latin typeface="Times New Roman" pitchFamily="18" charset="0"/>
              </a:rPr>
              <a:t>5. The PARCC will be computer based. The 23 states are in the process of doing multi-step technology evaluations. Identify your district contact person who will communicate with PED the current status and needs of local technology. What new personnel configurations might you have to consider?  (i.e. technology team).  Who will be the communications</a:t>
            </a:r>
            <a:r>
              <a:rPr lang="en-US" baseline="0" dirty="0" smtClean="0">
                <a:latin typeface="Times New Roman" pitchFamily="18" charset="0"/>
              </a:rPr>
              <a:t> </a:t>
            </a:r>
            <a:r>
              <a:rPr lang="en-US" baseline="0" dirty="0" err="1" smtClean="0">
                <a:latin typeface="Times New Roman" pitchFamily="18" charset="0"/>
              </a:rPr>
              <a:t>liason</a:t>
            </a:r>
            <a:r>
              <a:rPr lang="en-US" baseline="0" dirty="0" smtClean="0">
                <a:latin typeface="Times New Roman" pitchFamily="18" charset="0"/>
              </a:rPr>
              <a:t> between PARCC and the school site?</a:t>
            </a:r>
            <a:endParaRPr lang="en-US" dirty="0" smtClean="0">
              <a:latin typeface="Times New Roman" pitchFamily="18" charset="0"/>
            </a:endParaRPr>
          </a:p>
          <a:p>
            <a:endParaRPr lang="en-US" dirty="0"/>
          </a:p>
        </p:txBody>
      </p:sp>
      <p:sp>
        <p:nvSpPr>
          <p:cNvPr id="4" name="Slide Number Placeholder 3"/>
          <p:cNvSpPr>
            <a:spLocks noGrp="1"/>
          </p:cNvSpPr>
          <p:nvPr>
            <p:ph type="sldNum" idx="10"/>
          </p:nvPr>
        </p:nvSpPr>
        <p:spPr/>
        <p:txBody>
          <a:bodyPr/>
          <a:lstStyle/>
          <a:p>
            <a:pPr>
              <a:defRPr/>
            </a:pPr>
            <a:fld id="{81FC6888-3160-49F1-83C1-C50B21871859}" type="slidenum">
              <a:rPr lang="en-US" smtClean="0"/>
              <a:pPr>
                <a:defRPr/>
              </a:pPr>
              <a:t>42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7517B3C3-B4B0-4A9A-B839-6D073AB93353}" type="datetimeFigureOut">
              <a:rPr lang="en-US" smtClean="0"/>
              <a:pPr/>
              <a:t>9/20/2012</a:t>
            </a:fld>
            <a:endParaRPr lang="en-US" dirty="0"/>
          </a:p>
        </p:txBody>
      </p:sp>
      <p:sp>
        <p:nvSpPr>
          <p:cNvPr id="17" name="Footer Placeholder 16"/>
          <p:cNvSpPr>
            <a:spLocks noGrp="1"/>
          </p:cNvSpPr>
          <p:nvPr>
            <p:ph type="ftr" sz="quarter" idx="11"/>
          </p:nvPr>
        </p:nvSpPr>
        <p:spPr/>
        <p:txBody>
          <a:bodyPr/>
          <a:lstStyle/>
          <a:p>
            <a:endParaRPr lang="en-US" dirty="0"/>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485D09F-C326-4875-82E4-81F2C77DB04D}" type="slidenum">
              <a:rPr lang="en-US" smtClean="0"/>
              <a:pPr/>
              <a:t>‹#›</a:t>
            </a:fld>
            <a:endParaRPr lang="en-US" dirty="0"/>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17B3C3-B4B0-4A9A-B839-6D073AB93353}" type="datetimeFigureOut">
              <a:rPr lang="en-US" smtClean="0"/>
              <a:pPr/>
              <a:t>9/20/2012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5485D09F-C326-4875-82E4-81F2C77DB04D}" type="slidenum">
              <a:rPr lang="en-US" smtClean="0"/>
              <a:pPr/>
              <a:t>‹#›</a:t>
            </a:fld>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6915912" y="3009901"/>
            <a:ext cx="457200" cy="441325"/>
          </a:xfrm>
        </p:spPr>
        <p:txBody>
          <a:bodyPr/>
          <a:lstStyle/>
          <a:p>
            <a:fld id="{5485D09F-C326-4875-82E4-81F2C77DB04D}" type="slidenum">
              <a:rPr lang="en-US" smtClean="0"/>
              <a:pPr/>
              <a:t>‹#›</a:t>
            </a:fld>
            <a:endParaRPr lang="en-US" dirty="0"/>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7517B3C3-B4B0-4A9A-B839-6D073AB93353}" type="datetimeFigureOut">
              <a:rPr lang="en-US" smtClean="0"/>
              <a:pPr/>
              <a:t>9/20/2012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7517B3C3-B4B0-4A9A-B839-6D073AB93353}" type="datetimeFigureOut">
              <a:rPr lang="en-US" smtClean="0"/>
              <a:pPr/>
              <a:t>9/20/2012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a:xfrm>
            <a:off x="4361688" y="1026372"/>
            <a:ext cx="457200" cy="441325"/>
          </a:xfrm>
        </p:spPr>
        <p:txBody>
          <a:bodyPr/>
          <a:lstStyle/>
          <a:p>
            <a:fld id="{5485D09F-C326-4875-82E4-81F2C77DB04D}" type="slidenum">
              <a:rPr lang="en-US" smtClean="0"/>
              <a:pPr/>
              <a:t>‹#›</a:t>
            </a:fld>
            <a:endParaRPr lang="en-US" dirty="0"/>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7517B3C3-B4B0-4A9A-B839-6D073AB93353}" type="datetimeFigureOut">
              <a:rPr lang="en-US" smtClean="0"/>
              <a:pPr/>
              <a:t>9/20/2012</a:t>
            </a:fld>
            <a:endParaRPr lang="en-US" dirty="0"/>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5485D09F-C326-4875-82E4-81F2C77DB04D}" type="slidenum">
              <a:rPr lang="en-US" smtClean="0"/>
              <a:pPr/>
              <a:t>‹#›</a:t>
            </a:fld>
            <a:endParaRPr lang="en-US" dirty="0"/>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7517B3C3-B4B0-4A9A-B839-6D073AB93353}" type="datetimeFigureOut">
              <a:rPr lang="en-US" smtClean="0"/>
              <a:pPr/>
              <a:t>9/20/2012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485D09F-C326-4875-82E4-81F2C77DB04D}" type="slidenum">
              <a:rPr lang="en-US" smtClean="0"/>
              <a:pPr/>
              <a:t>‹#›</a:t>
            </a:fld>
            <a:endParaRPr lang="en-US" dirty="0"/>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7517B3C3-B4B0-4A9A-B839-6D073AB93353}" type="datetimeFigureOut">
              <a:rPr lang="en-US" smtClean="0"/>
              <a:pPr/>
              <a:t>9/20/2012</a:t>
            </a:fld>
            <a:endParaRPr lang="en-US" dirty="0"/>
          </a:p>
        </p:txBody>
      </p:sp>
      <p:sp>
        <p:nvSpPr>
          <p:cNvPr id="8" name="Footer Placeholder 7"/>
          <p:cNvSpPr>
            <a:spLocks noGrp="1"/>
          </p:cNvSpPr>
          <p:nvPr>
            <p:ph type="ftr" sz="quarter" idx="11"/>
          </p:nvPr>
        </p:nvSpPr>
        <p:spPr>
          <a:xfrm>
            <a:off x="304800" y="6409944"/>
            <a:ext cx="3581400" cy="365760"/>
          </a:xfrm>
        </p:spPr>
        <p:txBody>
          <a:bodyPr/>
          <a:lstStyle/>
          <a:p>
            <a:endParaRPr lang="en-US" dirty="0"/>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5485D09F-C326-4875-82E4-81F2C77DB04D}" type="slidenum">
              <a:rPr lang="en-US" smtClean="0"/>
              <a:pPr/>
              <a:t>‹#›</a:t>
            </a:fld>
            <a:endParaRPr lang="en-US" dirty="0"/>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7517B3C3-B4B0-4A9A-B839-6D073AB93353}" type="datetimeFigureOut">
              <a:rPr lang="en-US" smtClean="0"/>
              <a:pPr/>
              <a:t>9/20/2012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a:xfrm>
            <a:off x="4343400" y="1036020"/>
            <a:ext cx="457200" cy="441325"/>
          </a:xfrm>
        </p:spPr>
        <p:txBody>
          <a:bodyPr/>
          <a:lstStyle/>
          <a:p>
            <a:fld id="{5485D09F-C326-4875-82E4-81F2C77DB04D}" type="slidenum">
              <a:rPr lang="en-US" smtClean="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7517B3C3-B4B0-4A9A-B839-6D073AB93353}" type="datetimeFigureOut">
              <a:rPr lang="en-US" smtClean="0"/>
              <a:pPr/>
              <a:t>9/20/2012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5485D09F-C326-4875-82E4-81F2C77DB04D}" type="slidenum">
              <a:rPr lang="en-US" smtClean="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5485D09F-C326-4875-82E4-81F2C77DB04D}" type="slidenum">
              <a:rPr lang="en-US" smtClean="0"/>
              <a:pPr/>
              <a:t>‹#›</a:t>
            </a:fld>
            <a:endParaRPr lang="en-US" dirty="0"/>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p:txBody>
          <a:bodyPr/>
          <a:lstStyle/>
          <a:p>
            <a:fld id="{7517B3C3-B4B0-4A9A-B839-6D073AB93353}" type="datetimeFigureOut">
              <a:rPr lang="en-US" smtClean="0"/>
              <a:pPr/>
              <a:t>9/20/2012</a:t>
            </a:fld>
            <a:endParaRPr lang="en-US" dirty="0"/>
          </a:p>
        </p:txBody>
      </p:sp>
      <p:sp>
        <p:nvSpPr>
          <p:cNvPr id="6" name="Footer Placeholder 5"/>
          <p:cNvSpPr>
            <a:spLocks noGrp="1"/>
          </p:cNvSpPr>
          <p:nvPr>
            <p:ph type="ftr" sz="quarter" idx="11"/>
          </p:nvPr>
        </p:nvSpPr>
        <p:spPr>
          <a:xfrm>
            <a:off x="301752" y="6410848"/>
            <a:ext cx="3383280" cy="365760"/>
          </a:xfrm>
        </p:spPr>
        <p:txBody>
          <a:bodyPr/>
          <a:lstStyle/>
          <a:p>
            <a:endParaRPr lang="en-US" dirty="0"/>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7" name="Slide Number Placeholder 6"/>
          <p:cNvSpPr>
            <a:spLocks noGrp="1"/>
          </p:cNvSpPr>
          <p:nvPr>
            <p:ph type="sldNum" sz="quarter" idx="12"/>
          </p:nvPr>
        </p:nvSpPr>
        <p:spPr>
          <a:xfrm>
            <a:off x="1371600" y="312738"/>
            <a:ext cx="457200" cy="441325"/>
          </a:xfrm>
        </p:spPr>
        <p:txBody>
          <a:bodyPr/>
          <a:lstStyle/>
          <a:p>
            <a:fld id="{5485D09F-C326-4875-82E4-81F2C77DB04D}" type="slidenum">
              <a:rPr lang="en-US" smtClean="0"/>
              <a:pPr/>
              <a:t>‹#›</a:t>
            </a:fld>
            <a:endParaRPr lang="en-US" dirty="0"/>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dirty="0"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Date Placeholder 4"/>
          <p:cNvSpPr>
            <a:spLocks noGrp="1"/>
          </p:cNvSpPr>
          <p:nvPr>
            <p:ph type="dt" sz="half" idx="10"/>
          </p:nvPr>
        </p:nvSpPr>
        <p:spPr>
          <a:xfrm>
            <a:off x="5788152" y="6404984"/>
            <a:ext cx="3044952" cy="365760"/>
          </a:xfrm>
        </p:spPr>
        <p:txBody>
          <a:bodyPr/>
          <a:lstStyle/>
          <a:p>
            <a:fld id="{7517B3C3-B4B0-4A9A-B839-6D073AB93353}" type="datetimeFigureOut">
              <a:rPr lang="en-US" smtClean="0"/>
              <a:pPr/>
              <a:t>9/20/2012</a:t>
            </a:fld>
            <a:endParaRPr lang="en-US" dirty="0"/>
          </a:p>
        </p:txBody>
      </p:sp>
      <p:sp>
        <p:nvSpPr>
          <p:cNvPr id="6" name="Footer Placeholder 5"/>
          <p:cNvSpPr>
            <a:spLocks noGrp="1"/>
          </p:cNvSpPr>
          <p:nvPr>
            <p:ph type="ftr" sz="quarter" idx="11"/>
          </p:nvPr>
        </p:nvSpPr>
        <p:spPr>
          <a:xfrm>
            <a:off x="301752" y="6410848"/>
            <a:ext cx="3584448" cy="365760"/>
          </a:xfrm>
        </p:spPr>
        <p:txBody>
          <a:bodyPr/>
          <a:lstStyle/>
          <a:p>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7517B3C3-B4B0-4A9A-B839-6D073AB93353}" type="datetimeFigureOut">
              <a:rPr lang="en-US" smtClean="0"/>
              <a:pPr/>
              <a:t>9/20/2012</a:t>
            </a:fld>
            <a:endParaRPr lang="en-US" dirty="0"/>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dirty="0"/>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5485D09F-C326-4875-82E4-81F2C77DB04D}" type="slidenum">
              <a:rPr lang="en-US" smtClean="0"/>
              <a:pPr/>
              <a:t>‹#›</a:t>
            </a:fld>
            <a:endParaRPr lang="en-US" dirty="0"/>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19.png"/><Relationship Id="rId4" Type="http://schemas.openxmlformats.org/officeDocument/2006/relationships/image" Target="../media/image18.png"/></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6.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3200" dirty="0" smtClean="0"/>
              <a:t>Implications for Instruction, Assessment and Leadership!</a:t>
            </a:r>
          </a:p>
          <a:p>
            <a:endParaRPr lang="en-US" b="0" dirty="0" smtClean="0"/>
          </a:p>
          <a:p>
            <a:endParaRPr lang="en-US" b="0" dirty="0"/>
          </a:p>
          <a:p>
            <a:r>
              <a:rPr lang="en-US" b="0" dirty="0" smtClean="0"/>
              <a:t>Presented By:</a:t>
            </a:r>
          </a:p>
          <a:p>
            <a:r>
              <a:rPr lang="en-US" b="0" dirty="0" smtClean="0"/>
              <a:t>Sheryl White</a:t>
            </a:r>
          </a:p>
          <a:p>
            <a:r>
              <a:rPr lang="en-US" b="0" dirty="0" smtClean="0"/>
              <a:t>Educator Leader Cadre- ELA Chair</a:t>
            </a:r>
          </a:p>
          <a:p>
            <a:endParaRPr lang="en-US" b="0" dirty="0" smtClean="0"/>
          </a:p>
          <a:p>
            <a:endParaRPr lang="en-US" b="0" dirty="0"/>
          </a:p>
        </p:txBody>
      </p:sp>
      <p:sp>
        <p:nvSpPr>
          <p:cNvPr id="2" name="Title 1"/>
          <p:cNvSpPr>
            <a:spLocks noGrp="1"/>
          </p:cNvSpPr>
          <p:nvPr>
            <p:ph type="ctrTitle"/>
          </p:nvPr>
        </p:nvSpPr>
        <p:spPr/>
        <p:txBody>
          <a:bodyPr>
            <a:normAutofit/>
          </a:bodyPr>
          <a:lstStyle/>
          <a:p>
            <a:r>
              <a:rPr lang="en-US" sz="4400" b="1" dirty="0" smtClean="0"/>
              <a:t>Common Core Shifts in English Language Arts</a:t>
            </a:r>
            <a:endParaRPr lang="en-US" sz="4400" b="1"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4724400"/>
            <a:ext cx="2162175" cy="1228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29400" y="4752974"/>
            <a:ext cx="1781175" cy="1171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661152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fontScale="90000"/>
          </a:bodyPr>
          <a:lstStyle/>
          <a:p>
            <a:r>
              <a:rPr lang="en-US" sz="3200" b="1" dirty="0"/>
              <a:t>Shift 1: Balancing Informational and Literary Text  K-5</a:t>
            </a:r>
            <a:endParaRPr lang="en-US" dirty="0"/>
          </a:p>
        </p:txBody>
      </p:sp>
      <p:sp>
        <p:nvSpPr>
          <p:cNvPr id="3" name="Content Placeholder 2"/>
          <p:cNvSpPr>
            <a:spLocks noGrp="1"/>
          </p:cNvSpPr>
          <p:nvPr>
            <p:ph sz="quarter" idx="1"/>
          </p:nvPr>
        </p:nvSpPr>
        <p:spPr/>
        <p:txBody>
          <a:bodyPr>
            <a:normAutofit lnSpcReduction="10000"/>
          </a:bodyPr>
          <a:lstStyle/>
          <a:p>
            <a:pPr marL="0" indent="0">
              <a:buNone/>
            </a:pPr>
            <a:r>
              <a:rPr lang="en-US" sz="2800" b="1" u="sng" dirty="0"/>
              <a:t>Assessment </a:t>
            </a:r>
            <a:r>
              <a:rPr lang="en-US" sz="2800" b="1" u="sng" dirty="0" smtClean="0"/>
              <a:t>Implications</a:t>
            </a:r>
          </a:p>
          <a:p>
            <a:pPr marL="0" indent="0">
              <a:buNone/>
            </a:pPr>
            <a:endParaRPr lang="en-US" sz="2800" b="1" dirty="0"/>
          </a:p>
          <a:p>
            <a:r>
              <a:rPr lang="en-US" sz="2800" dirty="0"/>
              <a:t>Students </a:t>
            </a:r>
            <a:r>
              <a:rPr lang="en-US" sz="2800" dirty="0" smtClean="0"/>
              <a:t>must assessed </a:t>
            </a:r>
            <a:r>
              <a:rPr lang="en-US" sz="2800" dirty="0"/>
              <a:t>with a balance of authentic informational and literary </a:t>
            </a:r>
            <a:r>
              <a:rPr lang="en-US" sz="2800" dirty="0" smtClean="0"/>
              <a:t>texts to include texts </a:t>
            </a:r>
            <a:r>
              <a:rPr lang="en-US" sz="2800" dirty="0"/>
              <a:t>from the domains of ELA, science, history/social studies, technical subjects, and the arts. </a:t>
            </a:r>
            <a:endParaRPr lang="en-US" sz="2800" dirty="0" smtClean="0"/>
          </a:p>
          <a:p>
            <a:endParaRPr lang="en-US" sz="2800" dirty="0"/>
          </a:p>
          <a:p>
            <a:r>
              <a:rPr lang="en-US" sz="2800" dirty="0"/>
              <a:t>Both close, analytic reading </a:t>
            </a:r>
            <a:r>
              <a:rPr lang="en-US" sz="2800" dirty="0" smtClean="0"/>
              <a:t>as well as </a:t>
            </a:r>
            <a:r>
              <a:rPr lang="en-US" sz="2800" dirty="0"/>
              <a:t>comparing and synthesizing ideas across texts </a:t>
            </a:r>
            <a:r>
              <a:rPr lang="en-US" sz="2800" dirty="0" smtClean="0"/>
              <a:t>should be  expected.</a:t>
            </a:r>
            <a:endParaRPr lang="en-US" sz="2800" dirty="0"/>
          </a:p>
          <a:p>
            <a:pPr marL="0" indent="0">
              <a:buNone/>
            </a:pPr>
            <a:endParaRPr lang="en-US"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1371600"/>
            <a:ext cx="1671965" cy="1047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396039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304800"/>
            <a:ext cx="8534400" cy="914400"/>
          </a:xfrm>
        </p:spPr>
        <p:txBody>
          <a:bodyPr>
            <a:normAutofit fontScale="90000"/>
          </a:bodyPr>
          <a:lstStyle/>
          <a:p>
            <a:r>
              <a:rPr lang="en-US" sz="3600" b="1" dirty="0"/>
              <a:t>Shift 1: Balancing Informational and Literary Text  K-5</a:t>
            </a:r>
            <a:endParaRPr lang="en-US" dirty="0"/>
          </a:p>
        </p:txBody>
      </p:sp>
      <p:sp>
        <p:nvSpPr>
          <p:cNvPr id="6" name="Content Placeholder 5"/>
          <p:cNvSpPr>
            <a:spLocks noGrp="1"/>
          </p:cNvSpPr>
          <p:nvPr>
            <p:ph sz="quarter" idx="1"/>
          </p:nvPr>
        </p:nvSpPr>
        <p:spPr/>
        <p:txBody>
          <a:bodyPr/>
          <a:lstStyle/>
          <a:p>
            <a:pPr marL="0" indent="0">
              <a:buNone/>
            </a:pPr>
            <a:r>
              <a:rPr lang="en-US" b="1" u="sng" dirty="0" smtClean="0"/>
              <a:t>Implications for Leaders:</a:t>
            </a:r>
          </a:p>
          <a:p>
            <a:r>
              <a:rPr lang="en-US" sz="2800" dirty="0"/>
              <a:t>Ensure a </a:t>
            </a:r>
            <a:r>
              <a:rPr lang="en-US" sz="2800" dirty="0" smtClean="0"/>
              <a:t>students have access to a balance </a:t>
            </a:r>
            <a:r>
              <a:rPr lang="en-US" sz="2800" dirty="0"/>
              <a:t>of literary and informational text </a:t>
            </a:r>
            <a:r>
              <a:rPr lang="en-US" sz="2800" dirty="0" smtClean="0"/>
              <a:t> </a:t>
            </a:r>
            <a:r>
              <a:rPr lang="en-US" sz="2800" dirty="0"/>
              <a:t>in the classroom.</a:t>
            </a:r>
          </a:p>
          <a:p>
            <a:r>
              <a:rPr lang="en-US" sz="2800" dirty="0"/>
              <a:t>Look for both literary and informational text being used within the same unit.</a:t>
            </a:r>
          </a:p>
          <a:p>
            <a:r>
              <a:rPr lang="en-US" sz="2800" dirty="0"/>
              <a:t>Look for students engaging in reading then discussing and gathering evidence from informational text.</a:t>
            </a:r>
          </a:p>
          <a:p>
            <a:pPr marL="0" indent="0">
              <a:buNone/>
            </a:pPr>
            <a:endParaRPr lang="en-US" b="1" u="sng"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760" r="1760"/>
          <a:stretch>
            <a:fillRect/>
          </a:stretch>
        </p:blipFill>
        <p:spPr bwMode="auto">
          <a:xfrm>
            <a:off x="6934200" y="4876800"/>
            <a:ext cx="20955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28810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4800" y="381000"/>
            <a:ext cx="8534400" cy="758952"/>
          </a:xfrm>
        </p:spPr>
        <p:txBody>
          <a:bodyPr>
            <a:normAutofit fontScale="90000"/>
          </a:bodyPr>
          <a:lstStyle/>
          <a:p>
            <a:r>
              <a:rPr lang="en-US" sz="3600" b="1" dirty="0"/>
              <a:t>Shift 1: Balancing Informational and Literary Text  K-5</a:t>
            </a:r>
            <a:endParaRPr lang="en-US" dirty="0"/>
          </a:p>
        </p:txBody>
      </p:sp>
      <p:sp>
        <p:nvSpPr>
          <p:cNvPr id="6" name="Content Placeholder 5"/>
          <p:cNvSpPr>
            <a:spLocks noGrp="1"/>
          </p:cNvSpPr>
          <p:nvPr>
            <p:ph sz="quarter" idx="1"/>
          </p:nvPr>
        </p:nvSpPr>
        <p:spPr/>
        <p:txBody>
          <a:bodyPr/>
          <a:lstStyle/>
          <a:p>
            <a:pPr marL="0" indent="0">
              <a:buNone/>
            </a:pPr>
            <a:r>
              <a:rPr lang="en-US" b="1" u="sng" dirty="0" smtClean="0"/>
              <a:t>Implications for Leaders:</a:t>
            </a:r>
          </a:p>
          <a:p>
            <a:r>
              <a:rPr lang="en-US" sz="2800" dirty="0"/>
              <a:t>Provide professional development and collaborative planning opportunities for teachers around the use of literary non-fiction and informational text</a:t>
            </a:r>
            <a:r>
              <a:rPr lang="en-US" sz="2800" dirty="0" smtClean="0"/>
              <a:t>.</a:t>
            </a:r>
          </a:p>
          <a:p>
            <a:r>
              <a:rPr lang="en-US" sz="2800" dirty="0" smtClean="0"/>
              <a:t>Ensure student access to both informational as well as literary text.</a:t>
            </a:r>
            <a:endParaRPr lang="en-US" sz="2800" dirty="0"/>
          </a:p>
          <a:p>
            <a:pPr marL="0" indent="0">
              <a:buNone/>
            </a:pPr>
            <a:endParaRPr lang="en-US" b="1" u="sng"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760" r="1760"/>
          <a:stretch>
            <a:fillRect/>
          </a:stretch>
        </p:blipFill>
        <p:spPr bwMode="auto">
          <a:xfrm>
            <a:off x="6934200" y="4876800"/>
            <a:ext cx="20955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75108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152400"/>
            <a:ext cx="8689848" cy="1066800"/>
          </a:xfrm>
        </p:spPr>
        <p:txBody>
          <a:bodyPr>
            <a:normAutofit fontScale="90000"/>
          </a:bodyPr>
          <a:lstStyle/>
          <a:p>
            <a:r>
              <a:rPr lang="en-US" b="1" dirty="0"/>
              <a:t>Shift </a:t>
            </a:r>
            <a:r>
              <a:rPr lang="en-US" b="1" dirty="0" smtClean="0"/>
              <a:t>2: </a:t>
            </a:r>
            <a:r>
              <a:rPr lang="en-US" b="1" dirty="0"/>
              <a:t>Building Knowledge in the Disciplines 6-12</a:t>
            </a:r>
          </a:p>
        </p:txBody>
      </p:sp>
      <p:sp>
        <p:nvSpPr>
          <p:cNvPr id="7" name="Text Placeholder 6"/>
          <p:cNvSpPr>
            <a:spLocks noGrp="1"/>
          </p:cNvSpPr>
          <p:nvPr>
            <p:ph sz="quarter" idx="1"/>
          </p:nvPr>
        </p:nvSpPr>
        <p:spPr/>
        <p:txBody>
          <a:bodyPr>
            <a:normAutofit/>
          </a:bodyPr>
          <a:lstStyle/>
          <a:p>
            <a:pPr marL="0" indent="0">
              <a:buNone/>
            </a:pPr>
            <a:r>
              <a:rPr lang="en-US" sz="2800" b="1" u="sng" dirty="0" smtClean="0"/>
              <a:t>Instructional Shift</a:t>
            </a:r>
          </a:p>
          <a:p>
            <a:r>
              <a:rPr lang="en-US" sz="2800" dirty="0"/>
              <a:t>Literacy standards (6-12)  are predicated on teachers in ELA, social studies, science and technical subjects using their content area expertise to help students meet the particular challenges of </a:t>
            </a:r>
            <a:r>
              <a:rPr lang="en-US" sz="2800" dirty="0" smtClean="0"/>
              <a:t>reading, </a:t>
            </a:r>
            <a:r>
              <a:rPr lang="en-US" sz="2800" dirty="0"/>
              <a:t>writing, speaking, listening and language in their respective fields. </a:t>
            </a:r>
          </a:p>
          <a:p>
            <a:pPr marL="0" indent="0">
              <a:buNone/>
            </a:pPr>
            <a:endParaRPr lang="en-US" dirty="0" smtClean="0"/>
          </a:p>
          <a:p>
            <a:pPr marL="0" indent="0">
              <a:buNone/>
            </a:pPr>
            <a:endParaRPr 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5105400"/>
            <a:ext cx="1696914" cy="128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579149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152400"/>
            <a:ext cx="8689848" cy="1066800"/>
          </a:xfrm>
        </p:spPr>
        <p:txBody>
          <a:bodyPr>
            <a:normAutofit fontScale="90000"/>
          </a:bodyPr>
          <a:lstStyle/>
          <a:p>
            <a:r>
              <a:rPr lang="en-US" b="1" dirty="0"/>
              <a:t>Shift </a:t>
            </a:r>
            <a:r>
              <a:rPr lang="en-US" b="1" dirty="0" smtClean="0"/>
              <a:t>2: </a:t>
            </a:r>
            <a:r>
              <a:rPr lang="en-US" b="1" dirty="0"/>
              <a:t>Building Knowledge in the Disciplines 6-12</a:t>
            </a:r>
          </a:p>
        </p:txBody>
      </p:sp>
      <p:sp>
        <p:nvSpPr>
          <p:cNvPr id="7" name="Text Placeholder 6"/>
          <p:cNvSpPr>
            <a:spLocks noGrp="1"/>
          </p:cNvSpPr>
          <p:nvPr>
            <p:ph sz="quarter" idx="1"/>
          </p:nvPr>
        </p:nvSpPr>
        <p:spPr/>
        <p:txBody>
          <a:bodyPr>
            <a:normAutofit lnSpcReduction="10000"/>
          </a:bodyPr>
          <a:lstStyle/>
          <a:p>
            <a:pPr marL="0" indent="0">
              <a:buNone/>
            </a:pPr>
            <a:r>
              <a:rPr lang="en-US" sz="2800" b="1" u="sng" dirty="0" smtClean="0"/>
              <a:t>Instructional Implications</a:t>
            </a:r>
          </a:p>
          <a:p>
            <a:r>
              <a:rPr lang="en-US" sz="2800" dirty="0"/>
              <a:t>All content area teachers teach literacy in their discipline</a:t>
            </a:r>
          </a:p>
          <a:p>
            <a:r>
              <a:rPr lang="en-US" sz="2800" dirty="0"/>
              <a:t>Build background knowledge to increase reading skills</a:t>
            </a:r>
          </a:p>
          <a:p>
            <a:r>
              <a:rPr lang="en-US" sz="2800" dirty="0"/>
              <a:t>Teach different strategies for different types of text</a:t>
            </a:r>
          </a:p>
          <a:p>
            <a:r>
              <a:rPr lang="en-US" sz="2800" dirty="0"/>
              <a:t>Explicitly teach  students how to use text as source of evidence—topic and opinion writing</a:t>
            </a:r>
          </a:p>
          <a:p>
            <a:r>
              <a:rPr lang="en-US" sz="2800" dirty="0"/>
              <a:t>Teach use of primary and secondary </a:t>
            </a:r>
            <a:r>
              <a:rPr lang="en-US" sz="2800" dirty="0" smtClean="0"/>
              <a:t>              sources</a:t>
            </a:r>
            <a:endParaRPr lang="en-US" sz="2800" dirty="0"/>
          </a:p>
          <a:p>
            <a:endParaRPr lang="en-US" dirty="0" smtClean="0"/>
          </a:p>
          <a:p>
            <a:pPr marL="0" indent="0">
              <a:buNone/>
            </a:pPr>
            <a:endParaRPr 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5105400"/>
            <a:ext cx="1696914" cy="128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48593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fontScale="90000"/>
          </a:bodyPr>
          <a:lstStyle/>
          <a:p>
            <a:r>
              <a:rPr lang="en-US" sz="3200" b="1" dirty="0"/>
              <a:t>Shift </a:t>
            </a:r>
            <a:r>
              <a:rPr lang="en-US" sz="3200" b="1" dirty="0" smtClean="0"/>
              <a:t>2: </a:t>
            </a:r>
            <a:r>
              <a:rPr lang="en-US" b="1" dirty="0"/>
              <a:t>Building Knowledge in the Disciplines 6-12</a:t>
            </a:r>
            <a:endParaRPr lang="en-US" dirty="0"/>
          </a:p>
        </p:txBody>
      </p:sp>
      <p:sp>
        <p:nvSpPr>
          <p:cNvPr id="3" name="Content Placeholder 2"/>
          <p:cNvSpPr>
            <a:spLocks noGrp="1"/>
          </p:cNvSpPr>
          <p:nvPr>
            <p:ph sz="quarter" idx="1"/>
          </p:nvPr>
        </p:nvSpPr>
        <p:spPr/>
        <p:txBody>
          <a:bodyPr>
            <a:normAutofit fontScale="92500" lnSpcReduction="20000"/>
          </a:bodyPr>
          <a:lstStyle/>
          <a:p>
            <a:pPr marL="0" indent="0">
              <a:buNone/>
            </a:pPr>
            <a:r>
              <a:rPr lang="en-US" sz="2800" b="1" u="sng" dirty="0"/>
              <a:t>Assessment </a:t>
            </a:r>
            <a:r>
              <a:rPr lang="en-US" sz="2800" b="1" u="sng" dirty="0" smtClean="0"/>
              <a:t>Implications</a:t>
            </a:r>
          </a:p>
          <a:p>
            <a:r>
              <a:rPr lang="en-US" sz="2800" dirty="0" smtClean="0"/>
              <a:t>Students must </a:t>
            </a:r>
            <a:r>
              <a:rPr lang="en-US" sz="2800" dirty="0"/>
              <a:t>demonstrate </a:t>
            </a:r>
            <a:r>
              <a:rPr lang="en-US" sz="2800" dirty="0" smtClean="0"/>
              <a:t>literacy skills;</a:t>
            </a:r>
          </a:p>
          <a:p>
            <a:pPr lvl="1"/>
            <a:r>
              <a:rPr lang="en-US" sz="2300" dirty="0"/>
              <a:t>reading carefully and closely; </a:t>
            </a:r>
          </a:p>
          <a:p>
            <a:pPr lvl="1"/>
            <a:r>
              <a:rPr lang="en-US" sz="2300" dirty="0"/>
              <a:t>gathering evidence to support an explanation, summary, claim, or comparison about what is read;</a:t>
            </a:r>
          </a:p>
          <a:p>
            <a:pPr lvl="1"/>
            <a:r>
              <a:rPr lang="en-US" sz="2400" dirty="0"/>
              <a:t>compare and contrast information from primary and secondary sources</a:t>
            </a:r>
            <a:r>
              <a:rPr lang="en-US" sz="2300" dirty="0"/>
              <a:t> </a:t>
            </a:r>
          </a:p>
          <a:p>
            <a:pPr lvl="1"/>
            <a:r>
              <a:rPr lang="en-US" sz="2300" dirty="0"/>
              <a:t>analyzing, integrating, and presenting the supporting evidence in writing</a:t>
            </a:r>
          </a:p>
          <a:p>
            <a:pPr lvl="1"/>
            <a:r>
              <a:rPr lang="en-US" sz="2400" dirty="0"/>
              <a:t>construct their understanding of a topic using multiple sources</a:t>
            </a:r>
            <a:endParaRPr lang="en-US" sz="2300" dirty="0"/>
          </a:p>
          <a:p>
            <a:pPr marL="274320" lvl="1" indent="0">
              <a:buNone/>
            </a:pPr>
            <a:endParaRPr lang="en-US" sz="2300" dirty="0" smtClean="0"/>
          </a:p>
          <a:p>
            <a:r>
              <a:rPr lang="en-US" sz="2800" dirty="0"/>
              <a:t>Assessments will require critical thinking across texts, writing, and presentation. </a:t>
            </a:r>
            <a:endParaRPr lang="en-US" sz="2800" dirty="0" smtClean="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1371600"/>
            <a:ext cx="1671965" cy="1047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6503237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1752" y="228600"/>
            <a:ext cx="8534400" cy="990600"/>
          </a:xfrm>
        </p:spPr>
        <p:txBody>
          <a:bodyPr>
            <a:normAutofit fontScale="90000"/>
          </a:bodyPr>
          <a:lstStyle/>
          <a:p>
            <a:r>
              <a:rPr lang="en-US" sz="3600" b="1" dirty="0"/>
              <a:t>Shift </a:t>
            </a:r>
            <a:r>
              <a:rPr lang="en-US" sz="3600" b="1" dirty="0" smtClean="0"/>
              <a:t>2: </a:t>
            </a:r>
            <a:r>
              <a:rPr lang="en-US" b="1" dirty="0"/>
              <a:t>Building Knowledge in the Disciplines 6-12</a:t>
            </a:r>
          </a:p>
        </p:txBody>
      </p:sp>
      <p:sp>
        <p:nvSpPr>
          <p:cNvPr id="6" name="Content Placeholder 5"/>
          <p:cNvSpPr>
            <a:spLocks noGrp="1"/>
          </p:cNvSpPr>
          <p:nvPr>
            <p:ph sz="quarter" idx="1"/>
          </p:nvPr>
        </p:nvSpPr>
        <p:spPr>
          <a:xfrm>
            <a:off x="301752" y="1527048"/>
            <a:ext cx="8503920" cy="4873752"/>
          </a:xfrm>
        </p:spPr>
        <p:txBody>
          <a:bodyPr>
            <a:normAutofit/>
          </a:bodyPr>
          <a:lstStyle/>
          <a:p>
            <a:pPr marL="0" indent="0">
              <a:buNone/>
            </a:pPr>
            <a:r>
              <a:rPr lang="en-US" b="1" u="sng" dirty="0" smtClean="0"/>
              <a:t>Implications for Leaders:</a:t>
            </a:r>
          </a:p>
          <a:p>
            <a:r>
              <a:rPr lang="en-US" sz="2800" dirty="0"/>
              <a:t>Ensure school-wide content-area literacy</a:t>
            </a:r>
          </a:p>
          <a:p>
            <a:r>
              <a:rPr lang="en-US" sz="2800" dirty="0"/>
              <a:t>Look for teachers building content knowledge through </a:t>
            </a:r>
            <a:r>
              <a:rPr lang="en-US" sz="2800" dirty="0" smtClean="0"/>
              <a:t>reading text and writing about what they read</a:t>
            </a:r>
            <a:endParaRPr lang="en-US" sz="2800" dirty="0"/>
          </a:p>
          <a:p>
            <a:r>
              <a:rPr lang="en-US" sz="2800" dirty="0"/>
              <a:t>Look for students applying literacy skills with content area texts; including primary and secondary documents</a:t>
            </a:r>
          </a:p>
          <a:p>
            <a:endParaRPr lang="en-US" b="1" u="sng"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760" r="1760"/>
          <a:stretch>
            <a:fillRect/>
          </a:stretch>
        </p:blipFill>
        <p:spPr bwMode="auto">
          <a:xfrm>
            <a:off x="6934200" y="4876800"/>
            <a:ext cx="20955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949675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1752" y="228600"/>
            <a:ext cx="8534400" cy="990600"/>
          </a:xfrm>
        </p:spPr>
        <p:txBody>
          <a:bodyPr>
            <a:normAutofit fontScale="90000"/>
          </a:bodyPr>
          <a:lstStyle/>
          <a:p>
            <a:r>
              <a:rPr lang="en-US" sz="3600" b="1" dirty="0"/>
              <a:t>Shift </a:t>
            </a:r>
            <a:r>
              <a:rPr lang="en-US" sz="3600" b="1" dirty="0" smtClean="0"/>
              <a:t>2: </a:t>
            </a:r>
            <a:r>
              <a:rPr lang="en-US" sz="3600" b="1" dirty="0"/>
              <a:t>Building Knowledge in the Disciplines 6-12</a:t>
            </a:r>
            <a:endParaRPr lang="en-US" b="1" dirty="0"/>
          </a:p>
        </p:txBody>
      </p:sp>
      <p:sp>
        <p:nvSpPr>
          <p:cNvPr id="6" name="Content Placeholder 5"/>
          <p:cNvSpPr>
            <a:spLocks noGrp="1"/>
          </p:cNvSpPr>
          <p:nvPr>
            <p:ph sz="quarter" idx="1"/>
          </p:nvPr>
        </p:nvSpPr>
        <p:spPr>
          <a:xfrm>
            <a:off x="301752" y="1527048"/>
            <a:ext cx="8503920" cy="4873752"/>
          </a:xfrm>
        </p:spPr>
        <p:txBody>
          <a:bodyPr>
            <a:normAutofit/>
          </a:bodyPr>
          <a:lstStyle/>
          <a:p>
            <a:pPr marL="0" indent="0">
              <a:buNone/>
            </a:pPr>
            <a:r>
              <a:rPr lang="en-US" b="1" u="sng" dirty="0" smtClean="0"/>
              <a:t>Implications for Leaders:</a:t>
            </a:r>
          </a:p>
          <a:p>
            <a:r>
              <a:rPr lang="en-US" sz="2800" dirty="0"/>
              <a:t>Provide professional development and collaborative planning opportunities around </a:t>
            </a:r>
            <a:r>
              <a:rPr lang="en-US" sz="2800" dirty="0" smtClean="0"/>
              <a:t>disciplinary literacy</a:t>
            </a:r>
            <a:r>
              <a:rPr lang="en-US" sz="2800" dirty="0"/>
              <a:t>.</a:t>
            </a:r>
          </a:p>
          <a:p>
            <a:r>
              <a:rPr lang="en-US" sz="2800" dirty="0"/>
              <a:t>Provide professional development </a:t>
            </a:r>
            <a:r>
              <a:rPr lang="en-US" sz="2800" dirty="0" smtClean="0"/>
              <a:t> for teaching  </a:t>
            </a:r>
            <a:r>
              <a:rPr lang="en-US" sz="2800" dirty="0"/>
              <a:t>of </a:t>
            </a:r>
            <a:r>
              <a:rPr lang="en-US" sz="2800" dirty="0" smtClean="0"/>
              <a:t>discipline-specific </a:t>
            </a:r>
            <a:r>
              <a:rPr lang="en-US" sz="2800" dirty="0"/>
              <a:t>strategies vs. a generic list of strategies</a:t>
            </a:r>
            <a:r>
              <a:rPr lang="en-US" sz="2800" dirty="0" smtClean="0"/>
              <a:t>.</a:t>
            </a:r>
          </a:p>
          <a:p>
            <a:r>
              <a:rPr lang="en-US" sz="2800" dirty="0" smtClean="0"/>
              <a:t>Look for students reading and writing </a:t>
            </a:r>
          </a:p>
          <a:p>
            <a:pPr marL="0" indent="0">
              <a:buNone/>
            </a:pPr>
            <a:r>
              <a:rPr lang="en-US" sz="2800" dirty="0" smtClean="0"/>
              <a:t>    for multiple audiences  </a:t>
            </a:r>
            <a:r>
              <a:rPr lang="en-US" sz="2800" dirty="0"/>
              <a:t>and </a:t>
            </a:r>
            <a:r>
              <a:rPr lang="en-US" sz="2800" dirty="0" smtClean="0"/>
              <a:t>purposes </a:t>
            </a:r>
          </a:p>
          <a:p>
            <a:pPr marL="0" indent="0">
              <a:buNone/>
            </a:pPr>
            <a:r>
              <a:rPr lang="en-US" sz="2800" dirty="0"/>
              <a:t> </a:t>
            </a:r>
            <a:r>
              <a:rPr lang="en-US" sz="2800" dirty="0" smtClean="0"/>
              <a:t>   across disciplines.                                                                                             </a:t>
            </a:r>
            <a:endParaRPr lang="en-US" sz="2800" dirty="0"/>
          </a:p>
          <a:p>
            <a:pPr marL="0" indent="0">
              <a:buNone/>
            </a:pPr>
            <a:endParaRPr lang="en-US" b="1" u="sng"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760" r="1760"/>
          <a:stretch>
            <a:fillRect/>
          </a:stretch>
        </p:blipFill>
        <p:spPr bwMode="auto">
          <a:xfrm>
            <a:off x="6934200" y="4876800"/>
            <a:ext cx="20955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512900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152400"/>
            <a:ext cx="8689848" cy="914400"/>
          </a:xfrm>
        </p:spPr>
        <p:txBody>
          <a:bodyPr>
            <a:normAutofit/>
          </a:bodyPr>
          <a:lstStyle/>
          <a:p>
            <a:r>
              <a:rPr lang="en-US" b="1" dirty="0"/>
              <a:t>Shift </a:t>
            </a:r>
            <a:r>
              <a:rPr lang="en-US" b="1" dirty="0" smtClean="0"/>
              <a:t>3: </a:t>
            </a:r>
            <a:r>
              <a:rPr lang="en-US" b="1" dirty="0"/>
              <a:t>Staircase of Text Complexity</a:t>
            </a:r>
          </a:p>
        </p:txBody>
      </p:sp>
      <p:sp>
        <p:nvSpPr>
          <p:cNvPr id="7" name="Text Placeholder 6"/>
          <p:cNvSpPr>
            <a:spLocks noGrp="1"/>
          </p:cNvSpPr>
          <p:nvPr>
            <p:ph sz="quarter" idx="1"/>
          </p:nvPr>
        </p:nvSpPr>
        <p:spPr/>
        <p:txBody>
          <a:bodyPr>
            <a:normAutofit/>
          </a:bodyPr>
          <a:lstStyle/>
          <a:p>
            <a:pPr marL="0" indent="0">
              <a:buNone/>
            </a:pPr>
            <a:r>
              <a:rPr lang="en-US" sz="2800" b="1" u="sng" dirty="0" smtClean="0"/>
              <a:t>Instructional Shift</a:t>
            </a:r>
          </a:p>
          <a:p>
            <a:r>
              <a:rPr lang="en-US" sz="2800" dirty="0"/>
              <a:t>K-12 emphasizes text complexity as the most important factor in developing skilled readers</a:t>
            </a:r>
          </a:p>
          <a:p>
            <a:r>
              <a:rPr lang="en-US" sz="2800" dirty="0"/>
              <a:t>CCSS ELA require a step of growth on the text complexity staircase</a:t>
            </a:r>
          </a:p>
          <a:p>
            <a:r>
              <a:rPr lang="en-US" sz="2800" dirty="0"/>
              <a:t>Instruction should be centered around appropriate text complexity with close reading</a:t>
            </a:r>
          </a:p>
          <a:p>
            <a:pPr marL="0" indent="0">
              <a:buNone/>
            </a:pPr>
            <a:endParaRPr lang="en-US" dirty="0" smtClean="0"/>
          </a:p>
          <a:p>
            <a:pPr marL="0" indent="0">
              <a:buNone/>
            </a:pPr>
            <a:endParaRPr 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5105400"/>
            <a:ext cx="1696914" cy="128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6935014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b="1" dirty="0"/>
              <a:t>Shift </a:t>
            </a:r>
            <a:r>
              <a:rPr lang="en-US" b="1" dirty="0" smtClean="0"/>
              <a:t>3: </a:t>
            </a:r>
            <a:r>
              <a:rPr lang="en-US" b="1" dirty="0"/>
              <a:t>Staircase of Text Complexity</a:t>
            </a:r>
          </a:p>
        </p:txBody>
      </p:sp>
      <p:sp>
        <p:nvSpPr>
          <p:cNvPr id="7" name="Text Placeholder 6"/>
          <p:cNvSpPr>
            <a:spLocks noGrp="1"/>
          </p:cNvSpPr>
          <p:nvPr>
            <p:ph sz="quarter" idx="1"/>
          </p:nvPr>
        </p:nvSpPr>
        <p:spPr/>
        <p:txBody>
          <a:bodyPr>
            <a:normAutofit/>
          </a:bodyPr>
          <a:lstStyle/>
          <a:p>
            <a:pPr marL="0" indent="0">
              <a:buNone/>
            </a:pPr>
            <a:r>
              <a:rPr lang="en-US" sz="2800" b="1" u="sng" dirty="0"/>
              <a:t>Instructional </a:t>
            </a:r>
            <a:r>
              <a:rPr lang="en-US" sz="2800" b="1" u="sng" dirty="0" smtClean="0"/>
              <a:t>Implications</a:t>
            </a:r>
          </a:p>
          <a:p>
            <a:r>
              <a:rPr lang="en-US" sz="2800" dirty="0"/>
              <a:t>Ensure students are engaged in more complex texts at each grade level</a:t>
            </a:r>
          </a:p>
          <a:p>
            <a:r>
              <a:rPr lang="en-US" sz="2800" dirty="0"/>
              <a:t>K-2 exposure to complex text through read </a:t>
            </a:r>
            <a:r>
              <a:rPr lang="en-US" sz="2800" dirty="0" smtClean="0"/>
              <a:t>aloud</a:t>
            </a:r>
            <a:endParaRPr lang="en-US" sz="2800" dirty="0"/>
          </a:p>
          <a:p>
            <a:r>
              <a:rPr lang="en-US" sz="2800" dirty="0"/>
              <a:t>Students must engage in rigorous discussion around </a:t>
            </a:r>
            <a:r>
              <a:rPr lang="en-US" sz="2800" dirty="0" smtClean="0"/>
              <a:t>complex text</a:t>
            </a:r>
            <a:endParaRPr lang="en-US" sz="2800" dirty="0"/>
          </a:p>
          <a:p>
            <a:r>
              <a:rPr lang="en-US" sz="2800" dirty="0"/>
              <a:t>Give more time for </a:t>
            </a:r>
            <a:r>
              <a:rPr lang="en-US" sz="2800" dirty="0" smtClean="0"/>
              <a:t>reading</a:t>
            </a:r>
          </a:p>
          <a:p>
            <a:r>
              <a:rPr lang="en-US" sz="2800" dirty="0" smtClean="0"/>
              <a:t>Allow students to productively struggle</a:t>
            </a:r>
            <a:endParaRPr lang="en-US" sz="2800" dirty="0"/>
          </a:p>
          <a:p>
            <a:r>
              <a:rPr lang="en-US" sz="2800" dirty="0"/>
              <a:t>Provide scaffolding</a:t>
            </a:r>
          </a:p>
          <a:p>
            <a:pPr marL="0" indent="0">
              <a:buNone/>
            </a:pPr>
            <a:endParaRPr lang="en-US" sz="2800" b="1" u="sng" dirty="0"/>
          </a:p>
        </p:txBody>
      </p:sp>
      <p:pic>
        <p:nvPicPr>
          <p:cNvPr id="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315200" y="5105400"/>
            <a:ext cx="1696914" cy="128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2125526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Session Goals</a:t>
            </a:r>
            <a:endParaRPr lang="en-US" b="1" dirty="0"/>
          </a:p>
        </p:txBody>
      </p:sp>
      <p:sp>
        <p:nvSpPr>
          <p:cNvPr id="3" name="Content Placeholder 2"/>
          <p:cNvSpPr>
            <a:spLocks noGrp="1"/>
          </p:cNvSpPr>
          <p:nvPr>
            <p:ph sz="quarter" idx="1"/>
          </p:nvPr>
        </p:nvSpPr>
        <p:spPr/>
        <p:txBody>
          <a:bodyPr/>
          <a:lstStyle/>
          <a:p>
            <a:endParaRPr lang="en-US" dirty="0" smtClean="0"/>
          </a:p>
          <a:p>
            <a:endParaRPr lang="en-US" dirty="0"/>
          </a:p>
          <a:p>
            <a:r>
              <a:rPr lang="en-US" dirty="0" smtClean="0"/>
              <a:t>Learn about the key features and differences of the ELA/Literacy Common Core Standards.</a:t>
            </a:r>
          </a:p>
          <a:p>
            <a:pPr marL="0" indent="0">
              <a:buNone/>
            </a:pPr>
            <a:endParaRPr lang="en-US" dirty="0" smtClean="0"/>
          </a:p>
          <a:p>
            <a:r>
              <a:rPr lang="en-US" dirty="0" smtClean="0"/>
              <a:t>Gain awareness of the shifts in the ELA/Literacy standards and implications for </a:t>
            </a:r>
            <a:r>
              <a:rPr lang="en-US" b="1" dirty="0" smtClean="0"/>
              <a:t>instruction</a:t>
            </a:r>
            <a:r>
              <a:rPr lang="en-US" dirty="0" smtClean="0"/>
              <a:t>, </a:t>
            </a:r>
            <a:r>
              <a:rPr lang="en-US" b="1" dirty="0" smtClean="0"/>
              <a:t>assessment</a:t>
            </a:r>
            <a:r>
              <a:rPr lang="en-US" dirty="0" smtClean="0"/>
              <a:t> and </a:t>
            </a:r>
            <a:r>
              <a:rPr lang="en-US" b="1" dirty="0" smtClean="0"/>
              <a:t>leadership</a:t>
            </a:r>
            <a:r>
              <a:rPr lang="en-US" dirty="0" smtClean="0"/>
              <a:t>.</a:t>
            </a:r>
          </a:p>
          <a:p>
            <a:pPr marL="0" indent="0">
              <a:buNone/>
            </a:pPr>
            <a:endParaRPr lang="en-US" dirty="0" smtClean="0"/>
          </a:p>
          <a:p>
            <a:pPr marL="0" indent="0">
              <a:buNone/>
            </a:pPr>
            <a:endParaRPr lang="en-US" dirty="0"/>
          </a:p>
        </p:txBody>
      </p:sp>
    </p:spTree>
    <p:extLst>
      <p:ext uri="{BB962C8B-B14F-4D97-AF65-F5344CB8AC3E}">
        <p14:creationId xmlns:p14="http://schemas.microsoft.com/office/powerpoint/2010/main" val="169878486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t>Text Complexity is Defined by:</a:t>
            </a:r>
            <a:endParaRPr lang="en-US" b="1" dirty="0"/>
          </a:p>
        </p:txBody>
      </p:sp>
      <p:sp>
        <p:nvSpPr>
          <p:cNvPr id="3" name="Content Placeholder 2"/>
          <p:cNvSpPr>
            <a:spLocks noGrp="1"/>
          </p:cNvSpPr>
          <p:nvPr>
            <p:ph idx="1"/>
          </p:nvPr>
        </p:nvSpPr>
        <p:spPr>
          <a:xfrm>
            <a:off x="301752" y="1447800"/>
            <a:ext cx="8503920" cy="4651248"/>
          </a:xfrm>
        </p:spPr>
        <p:txBody>
          <a:bodyPr>
            <a:normAutofit/>
          </a:bodyPr>
          <a:lstStyle/>
          <a:p>
            <a:r>
              <a:rPr lang="en-US" b="1" dirty="0" smtClean="0"/>
              <a:t>Qualitative Measures: </a:t>
            </a:r>
          </a:p>
          <a:p>
            <a:pPr lvl="1"/>
            <a:r>
              <a:rPr lang="en-US" dirty="0"/>
              <a:t>levels of </a:t>
            </a:r>
            <a:r>
              <a:rPr lang="en-US" dirty="0" smtClean="0"/>
              <a:t>meaning, structure</a:t>
            </a:r>
            <a:r>
              <a:rPr lang="en-US" dirty="0"/>
              <a:t>, language conventionality </a:t>
            </a:r>
            <a:r>
              <a:rPr lang="en-US" dirty="0" smtClean="0"/>
              <a:t>and clarity</a:t>
            </a:r>
            <a:r>
              <a:rPr lang="en-US" dirty="0"/>
              <a:t>, and knowledge demands</a:t>
            </a:r>
            <a:endParaRPr lang="en-US" dirty="0" smtClean="0"/>
          </a:p>
          <a:p>
            <a:r>
              <a:rPr lang="en-US" b="1" dirty="0" smtClean="0"/>
              <a:t>Quantitative Measures: (Lexiles)</a:t>
            </a:r>
          </a:p>
          <a:p>
            <a:pPr lvl="1"/>
            <a:r>
              <a:rPr lang="en-US" dirty="0"/>
              <a:t>readability </a:t>
            </a:r>
            <a:r>
              <a:rPr lang="en-US" dirty="0" smtClean="0"/>
              <a:t>and other </a:t>
            </a:r>
            <a:r>
              <a:rPr lang="en-US" dirty="0"/>
              <a:t>scores of text complexity (word </a:t>
            </a:r>
            <a:r>
              <a:rPr lang="en-US" dirty="0" smtClean="0"/>
              <a:t>length or </a:t>
            </a:r>
            <a:r>
              <a:rPr lang="en-US" dirty="0"/>
              <a:t>frequency, sentence length, text cohesion)</a:t>
            </a:r>
            <a:endParaRPr lang="en-US" dirty="0" smtClean="0"/>
          </a:p>
          <a:p>
            <a:r>
              <a:rPr lang="en-US" b="1" dirty="0" smtClean="0"/>
              <a:t>Reader and Task:</a:t>
            </a:r>
          </a:p>
          <a:p>
            <a:pPr lvl="1"/>
            <a:r>
              <a:rPr lang="en-US" dirty="0"/>
              <a:t>background </a:t>
            </a:r>
            <a:r>
              <a:rPr lang="en-US" dirty="0" smtClean="0"/>
              <a:t>knowledge of </a:t>
            </a:r>
            <a:r>
              <a:rPr lang="en-US" dirty="0"/>
              <a:t>reader</a:t>
            </a:r>
            <a:r>
              <a:rPr lang="en-US" dirty="0" smtClean="0"/>
              <a:t>, motivation</a:t>
            </a:r>
            <a:r>
              <a:rPr lang="en-US" dirty="0"/>
              <a:t>, interests, </a:t>
            </a:r>
            <a:r>
              <a:rPr lang="en-US" dirty="0" smtClean="0"/>
              <a:t>and complexity generated  by </a:t>
            </a:r>
            <a:r>
              <a:rPr lang="en-US" dirty="0"/>
              <a:t>tasks assigned</a:t>
            </a:r>
            <a:endParaRPr lang="en-US" dirty="0" smtClean="0"/>
          </a:p>
          <a:p>
            <a:pPr marL="0" indent="0" algn="r">
              <a:buNone/>
            </a:pPr>
            <a:endParaRPr lang="en-US" dirty="0"/>
          </a:p>
        </p:txBody>
      </p:sp>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53200" y="4953000"/>
            <a:ext cx="1495374" cy="1304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329671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152400" y="914400"/>
            <a:ext cx="2743200" cy="990600"/>
          </a:xfrm>
        </p:spPr>
        <p:txBody>
          <a:bodyPr/>
          <a:lstStyle/>
          <a:p>
            <a:pPr algn="ctr"/>
            <a:r>
              <a:rPr lang="en-US" sz="3200" dirty="0" smtClean="0"/>
              <a:t>Text Complexity</a:t>
            </a:r>
            <a:endParaRPr lang="en-US" sz="3200" dirty="0"/>
          </a:p>
        </p:txBody>
      </p:sp>
      <p:sp>
        <p:nvSpPr>
          <p:cNvPr id="9" name="Text Placeholder 8"/>
          <p:cNvSpPr>
            <a:spLocks noGrp="1"/>
          </p:cNvSpPr>
          <p:nvPr>
            <p:ph type="body" idx="2"/>
          </p:nvPr>
        </p:nvSpPr>
        <p:spPr>
          <a:xfrm>
            <a:off x="152400" y="1981200"/>
            <a:ext cx="2743200" cy="4144963"/>
          </a:xfrm>
        </p:spPr>
        <p:txBody>
          <a:bodyPr>
            <a:normAutofit fontScale="92500" lnSpcReduction="10000"/>
          </a:bodyPr>
          <a:lstStyle/>
          <a:p>
            <a:pPr algn="ctr"/>
            <a:r>
              <a:rPr lang="en-US" sz="2000" b="1" u="sng" dirty="0"/>
              <a:t>Quantitative</a:t>
            </a:r>
            <a:endParaRPr lang="en-US" sz="2000" u="sng" dirty="0"/>
          </a:p>
          <a:p>
            <a:pPr algn="ctr"/>
            <a:r>
              <a:rPr lang="en-US" sz="2000" dirty="0"/>
              <a:t>measures difficulty</a:t>
            </a:r>
          </a:p>
          <a:p>
            <a:pPr algn="ctr"/>
            <a:r>
              <a:rPr lang="en-US" sz="2000" b="1" dirty="0"/>
              <a:t>+</a:t>
            </a:r>
          </a:p>
          <a:p>
            <a:pPr algn="ctr"/>
            <a:r>
              <a:rPr lang="en-US" sz="2000" b="1" u="sng" dirty="0"/>
              <a:t>Qualitative</a:t>
            </a:r>
            <a:endParaRPr lang="en-US" sz="2000" u="sng" dirty="0"/>
          </a:p>
          <a:p>
            <a:pPr algn="ctr"/>
            <a:r>
              <a:rPr lang="en-US" sz="2000" dirty="0"/>
              <a:t>levels of meaning</a:t>
            </a:r>
          </a:p>
          <a:p>
            <a:pPr algn="ctr"/>
            <a:r>
              <a:rPr lang="en-US" sz="2000" b="1" dirty="0"/>
              <a:t>+</a:t>
            </a:r>
          </a:p>
          <a:p>
            <a:pPr algn="ctr"/>
            <a:r>
              <a:rPr lang="en-US" sz="2000" b="1" u="sng" dirty="0"/>
              <a:t>Reader Task </a:t>
            </a:r>
            <a:r>
              <a:rPr lang="en-US" sz="2000" b="1" u="sng" dirty="0" smtClean="0"/>
              <a:t>Components</a:t>
            </a:r>
          </a:p>
          <a:p>
            <a:pPr algn="ctr"/>
            <a:r>
              <a:rPr lang="en-US" sz="2000" dirty="0" smtClean="0"/>
              <a:t>reader  </a:t>
            </a:r>
            <a:r>
              <a:rPr lang="en-US" sz="2000" dirty="0"/>
              <a:t>motivation and prior knowledge  </a:t>
            </a:r>
          </a:p>
          <a:p>
            <a:pPr algn="ctr"/>
            <a:endParaRPr lang="en-US" b="1" dirty="0"/>
          </a:p>
          <a:p>
            <a:pPr algn="ctr"/>
            <a:endParaRPr lang="en-US" dirty="0"/>
          </a:p>
          <a:p>
            <a:endParaRPr lang="en-US" dirty="0"/>
          </a:p>
          <a:p>
            <a:pPr algn="ctr"/>
            <a:endParaRPr lang="en-US" dirty="0"/>
          </a:p>
        </p:txBody>
      </p:sp>
      <p:pic>
        <p:nvPicPr>
          <p:cNvPr id="17" name="Picture 2"/>
          <p:cNvPicPr>
            <a:picLocks noGrp="1" noChangeAspect="1" noChangeArrowheads="1"/>
          </p:cNvPicPr>
          <p:nvPr>
            <p:ph sz="quarter" idx="1"/>
          </p:nvPr>
        </p:nvPicPr>
        <p:blipFill>
          <a:blip r:embed="rId2"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048001" y="990600"/>
            <a:ext cx="6051154" cy="4495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18577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a:t>Shift 3</a:t>
            </a:r>
            <a:r>
              <a:rPr lang="en-US" sz="3200" b="1" dirty="0" smtClean="0"/>
              <a:t>: </a:t>
            </a:r>
            <a:r>
              <a:rPr lang="en-US" sz="3200" b="1" dirty="0"/>
              <a:t>Staircase of Text Complexity </a:t>
            </a:r>
            <a:endParaRPr lang="en-US" b="1" dirty="0"/>
          </a:p>
        </p:txBody>
      </p:sp>
      <p:sp>
        <p:nvSpPr>
          <p:cNvPr id="3" name="Content Placeholder 2"/>
          <p:cNvSpPr>
            <a:spLocks noGrp="1"/>
          </p:cNvSpPr>
          <p:nvPr>
            <p:ph sz="quarter" idx="1"/>
          </p:nvPr>
        </p:nvSpPr>
        <p:spPr/>
        <p:txBody>
          <a:bodyPr>
            <a:normAutofit/>
          </a:bodyPr>
          <a:lstStyle/>
          <a:p>
            <a:pPr marL="0" indent="0">
              <a:buNone/>
            </a:pPr>
            <a:r>
              <a:rPr lang="en-US" sz="2800" b="1" u="sng" dirty="0"/>
              <a:t>Assessment </a:t>
            </a:r>
            <a:r>
              <a:rPr lang="en-US" sz="2800" b="1" u="sng" dirty="0" smtClean="0"/>
              <a:t>Implications</a:t>
            </a:r>
          </a:p>
          <a:p>
            <a:pPr marL="0" indent="0">
              <a:buNone/>
            </a:pPr>
            <a:endParaRPr lang="en-US" sz="2800" b="1" u="sng" dirty="0" smtClean="0"/>
          </a:p>
          <a:p>
            <a:r>
              <a:rPr lang="en-US" sz="2800" dirty="0"/>
              <a:t>Passage and/or text selection for assessments should be based on appropriate text complexity guidelines for each grade </a:t>
            </a:r>
            <a:r>
              <a:rPr lang="en-US" sz="2800" dirty="0" smtClean="0"/>
              <a:t>level </a:t>
            </a:r>
            <a:r>
              <a:rPr lang="en-US" sz="2000" dirty="0" smtClean="0"/>
              <a:t>(CCSS </a:t>
            </a:r>
            <a:r>
              <a:rPr lang="en-US" sz="2000" dirty="0"/>
              <a:t>Appendix A</a:t>
            </a:r>
            <a:r>
              <a:rPr lang="en-US" sz="2000" dirty="0" smtClean="0"/>
              <a:t>)</a:t>
            </a:r>
          </a:p>
          <a:p>
            <a:r>
              <a:rPr lang="en-US" sz="2800" dirty="0" smtClean="0"/>
              <a:t>Students will be required to read closely and answer questions by citing evidence from text</a:t>
            </a:r>
            <a:endParaRPr lang="en-US" sz="2800" dirty="0"/>
          </a:p>
          <a:p>
            <a:pPr marL="0" indent="0">
              <a:buNone/>
            </a:pPr>
            <a:endParaRPr lang="en-US" sz="2800" b="1" u="sng" dirty="0" smtClean="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1371600"/>
            <a:ext cx="1671965" cy="1047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95690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1752" y="228600"/>
            <a:ext cx="8534400" cy="914400"/>
          </a:xfrm>
        </p:spPr>
        <p:txBody>
          <a:bodyPr>
            <a:normAutofit/>
          </a:bodyPr>
          <a:lstStyle/>
          <a:p>
            <a:r>
              <a:rPr lang="en-US" sz="3600" b="1" dirty="0"/>
              <a:t>Shift 3</a:t>
            </a:r>
            <a:r>
              <a:rPr lang="en-US" sz="3600" b="1" dirty="0" smtClean="0"/>
              <a:t>: </a:t>
            </a:r>
            <a:r>
              <a:rPr lang="en-US" sz="3200" b="1" dirty="0"/>
              <a:t>Staircase of Text Complexity</a:t>
            </a:r>
            <a:endParaRPr lang="en-US" b="1" dirty="0"/>
          </a:p>
        </p:txBody>
      </p:sp>
      <p:sp>
        <p:nvSpPr>
          <p:cNvPr id="6" name="Content Placeholder 5"/>
          <p:cNvSpPr>
            <a:spLocks noGrp="1"/>
          </p:cNvSpPr>
          <p:nvPr>
            <p:ph sz="quarter" idx="1"/>
          </p:nvPr>
        </p:nvSpPr>
        <p:spPr>
          <a:xfrm>
            <a:off x="301752" y="1527048"/>
            <a:ext cx="8503920" cy="4873752"/>
          </a:xfrm>
        </p:spPr>
        <p:txBody>
          <a:bodyPr>
            <a:normAutofit/>
          </a:bodyPr>
          <a:lstStyle/>
          <a:p>
            <a:pPr marL="0" indent="0">
              <a:buNone/>
            </a:pPr>
            <a:r>
              <a:rPr lang="en-US" b="1" u="sng" dirty="0" smtClean="0"/>
              <a:t>Implications for Leaders:</a:t>
            </a:r>
          </a:p>
          <a:p>
            <a:r>
              <a:rPr lang="en-US" sz="2800" dirty="0"/>
              <a:t>Ensure teachers are increasing text complexity from grade-to-grade (R.CCR.10)</a:t>
            </a:r>
          </a:p>
          <a:p>
            <a:r>
              <a:rPr lang="en-US" sz="2800" dirty="0"/>
              <a:t>Review current grade level materials and resources to determine appropriate text complexity</a:t>
            </a:r>
          </a:p>
          <a:p>
            <a:r>
              <a:rPr lang="en-US" sz="2800" dirty="0"/>
              <a:t>Encourage and look for teachers allowing  students to productively struggle with complex texts</a:t>
            </a:r>
          </a:p>
          <a:p>
            <a:pPr marL="0" indent="0">
              <a:buNone/>
            </a:pPr>
            <a:endParaRPr lang="en-US" b="1" u="sng"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760" r="1760"/>
          <a:stretch>
            <a:fillRect/>
          </a:stretch>
        </p:blipFill>
        <p:spPr bwMode="auto">
          <a:xfrm>
            <a:off x="6934200" y="4876800"/>
            <a:ext cx="20955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938113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1752" y="228600"/>
            <a:ext cx="8534400" cy="914400"/>
          </a:xfrm>
        </p:spPr>
        <p:txBody>
          <a:bodyPr>
            <a:normAutofit/>
          </a:bodyPr>
          <a:lstStyle/>
          <a:p>
            <a:r>
              <a:rPr lang="en-US" sz="3600" b="1" dirty="0"/>
              <a:t>Shift 3</a:t>
            </a:r>
            <a:r>
              <a:rPr lang="en-US" sz="3600" b="1" dirty="0" smtClean="0"/>
              <a:t>: </a:t>
            </a:r>
            <a:r>
              <a:rPr lang="en-US" sz="3200" b="1" dirty="0"/>
              <a:t>Staircase of Text Complexity</a:t>
            </a:r>
            <a:endParaRPr lang="en-US" b="1" dirty="0"/>
          </a:p>
        </p:txBody>
      </p:sp>
      <p:sp>
        <p:nvSpPr>
          <p:cNvPr id="6" name="Content Placeholder 5"/>
          <p:cNvSpPr>
            <a:spLocks noGrp="1"/>
          </p:cNvSpPr>
          <p:nvPr>
            <p:ph sz="quarter" idx="1"/>
          </p:nvPr>
        </p:nvSpPr>
        <p:spPr>
          <a:xfrm>
            <a:off x="301752" y="1527048"/>
            <a:ext cx="8503920" cy="4873752"/>
          </a:xfrm>
        </p:spPr>
        <p:txBody>
          <a:bodyPr>
            <a:normAutofit/>
          </a:bodyPr>
          <a:lstStyle/>
          <a:p>
            <a:pPr marL="0" indent="0">
              <a:buNone/>
            </a:pPr>
            <a:r>
              <a:rPr lang="en-US" b="1" u="sng" dirty="0" smtClean="0"/>
              <a:t>Implications for Leaders:</a:t>
            </a:r>
          </a:p>
          <a:p>
            <a:r>
              <a:rPr lang="en-US" sz="2800" dirty="0"/>
              <a:t>Provide professional development and collaborative planning </a:t>
            </a:r>
            <a:r>
              <a:rPr lang="en-US" sz="2800" dirty="0" smtClean="0"/>
              <a:t>for teachers to </a:t>
            </a:r>
            <a:r>
              <a:rPr lang="en-US" sz="2800" dirty="0"/>
              <a:t>learn appropriate scaffolding techniques for complex texts </a:t>
            </a:r>
            <a:endParaRPr lang="en-US" sz="2800" dirty="0" smtClean="0"/>
          </a:p>
          <a:p>
            <a:pPr marL="0" indent="0">
              <a:buNone/>
            </a:pPr>
            <a:endParaRPr lang="en-US" sz="2800" dirty="0"/>
          </a:p>
          <a:p>
            <a:pPr marL="0" indent="0">
              <a:buNone/>
            </a:pPr>
            <a:endParaRPr lang="en-US" b="1" u="sng"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760" r="1760"/>
          <a:stretch>
            <a:fillRect/>
          </a:stretch>
        </p:blipFill>
        <p:spPr bwMode="auto">
          <a:xfrm>
            <a:off x="6934200" y="4876800"/>
            <a:ext cx="20955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7604559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84166" y="304800"/>
            <a:ext cx="8689848" cy="914400"/>
          </a:xfrm>
        </p:spPr>
        <p:txBody>
          <a:bodyPr>
            <a:normAutofit fontScale="90000"/>
          </a:bodyPr>
          <a:lstStyle/>
          <a:p>
            <a:r>
              <a:rPr lang="en-US" b="1" dirty="0"/>
              <a:t>Shift 4</a:t>
            </a:r>
            <a:r>
              <a:rPr lang="en-US" b="1" dirty="0" smtClean="0"/>
              <a:t>: </a:t>
            </a:r>
            <a:r>
              <a:rPr lang="en-US" b="1" dirty="0"/>
              <a:t>Text-Dependent Questions</a:t>
            </a:r>
            <a:br>
              <a:rPr lang="en-US" b="1" dirty="0"/>
            </a:br>
            <a:r>
              <a:rPr lang="en-US" b="1" dirty="0"/>
              <a:t>                 Text-Based Answers</a:t>
            </a:r>
          </a:p>
        </p:txBody>
      </p:sp>
      <p:sp>
        <p:nvSpPr>
          <p:cNvPr id="7" name="Text Placeholder 6"/>
          <p:cNvSpPr>
            <a:spLocks noGrp="1"/>
          </p:cNvSpPr>
          <p:nvPr>
            <p:ph sz="quarter" idx="1"/>
          </p:nvPr>
        </p:nvSpPr>
        <p:spPr>
          <a:xfrm>
            <a:off x="301752" y="1371600"/>
            <a:ext cx="8503920" cy="4727448"/>
          </a:xfrm>
        </p:spPr>
        <p:txBody>
          <a:bodyPr>
            <a:normAutofit lnSpcReduction="10000"/>
          </a:bodyPr>
          <a:lstStyle/>
          <a:p>
            <a:pPr marL="0" indent="0">
              <a:buNone/>
            </a:pPr>
            <a:r>
              <a:rPr lang="en-US" sz="2800" b="1" u="sng" dirty="0" smtClean="0"/>
              <a:t>Instructional Shift</a:t>
            </a:r>
          </a:p>
          <a:p>
            <a:r>
              <a:rPr lang="en-US" sz="2800" dirty="0" smtClean="0"/>
              <a:t>Teachers should train students to go </a:t>
            </a:r>
            <a:r>
              <a:rPr lang="en-US" sz="2800" dirty="0"/>
              <a:t>back to the text to find evidence to </a:t>
            </a:r>
            <a:r>
              <a:rPr lang="en-US" sz="2800" dirty="0" smtClean="0"/>
              <a:t>and develop their ability </a:t>
            </a:r>
            <a:r>
              <a:rPr lang="en-US" sz="2800" dirty="0"/>
              <a:t>to engage in rich, evidence-based dialogue about a text they have read</a:t>
            </a:r>
          </a:p>
          <a:p>
            <a:r>
              <a:rPr lang="en-US" sz="2800" dirty="0" smtClean="0"/>
              <a:t>Teachers should design questions and tasks that require students to respond </a:t>
            </a:r>
            <a:r>
              <a:rPr lang="en-US" sz="2800" dirty="0"/>
              <a:t>both orally and in writing to questions about a text in which the answers are found within the text and </a:t>
            </a:r>
            <a:r>
              <a:rPr lang="en-US" sz="2800" b="1" dirty="0"/>
              <a:t>not based on prior knowledge, experience or </a:t>
            </a:r>
            <a:r>
              <a:rPr lang="en-US" sz="2800" b="1" dirty="0" smtClean="0"/>
              <a:t>opinion</a:t>
            </a:r>
            <a:r>
              <a:rPr lang="en-US" sz="2800" dirty="0"/>
              <a:t> </a:t>
            </a:r>
            <a:r>
              <a:rPr lang="en-US" sz="2800" dirty="0" smtClean="0"/>
              <a:t>text.</a:t>
            </a:r>
            <a:endParaRPr lang="en-US" sz="2800" dirty="0"/>
          </a:p>
          <a:p>
            <a:endParaRPr lang="en-US" dirty="0" smtClean="0"/>
          </a:p>
          <a:p>
            <a:pPr marL="0" indent="0">
              <a:buNone/>
            </a:pPr>
            <a:endParaRPr 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77100" y="5410200"/>
            <a:ext cx="1696914" cy="128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94652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304800"/>
            <a:ext cx="8689848" cy="914400"/>
          </a:xfrm>
        </p:spPr>
        <p:txBody>
          <a:bodyPr>
            <a:normAutofit fontScale="90000"/>
          </a:bodyPr>
          <a:lstStyle/>
          <a:p>
            <a:r>
              <a:rPr lang="en-US" b="1" dirty="0"/>
              <a:t>Shift 4</a:t>
            </a:r>
            <a:r>
              <a:rPr lang="en-US" b="1" dirty="0" smtClean="0"/>
              <a:t>: </a:t>
            </a:r>
            <a:r>
              <a:rPr lang="en-US" b="1" dirty="0"/>
              <a:t>Text-Dependent Questions</a:t>
            </a:r>
            <a:br>
              <a:rPr lang="en-US" b="1" dirty="0"/>
            </a:br>
            <a:r>
              <a:rPr lang="en-US" b="1" dirty="0"/>
              <a:t>                 Text-Based Answers</a:t>
            </a:r>
          </a:p>
        </p:txBody>
      </p:sp>
      <p:sp>
        <p:nvSpPr>
          <p:cNvPr id="7" name="Text Placeholder 6"/>
          <p:cNvSpPr>
            <a:spLocks noGrp="1"/>
          </p:cNvSpPr>
          <p:nvPr>
            <p:ph sz="quarter" idx="1"/>
          </p:nvPr>
        </p:nvSpPr>
        <p:spPr>
          <a:xfrm>
            <a:off x="301752" y="1371600"/>
            <a:ext cx="8503920" cy="4727448"/>
          </a:xfrm>
        </p:spPr>
        <p:txBody>
          <a:bodyPr>
            <a:normAutofit/>
          </a:bodyPr>
          <a:lstStyle/>
          <a:p>
            <a:pPr marL="0" indent="0">
              <a:buNone/>
            </a:pPr>
            <a:r>
              <a:rPr lang="en-US" sz="2800" b="1" u="sng" dirty="0" smtClean="0"/>
              <a:t>Instructional Implications</a:t>
            </a:r>
          </a:p>
          <a:p>
            <a:r>
              <a:rPr lang="en-US" sz="2800" dirty="0"/>
              <a:t>Create opportunities for students to have deep, evidence-based conversations about text</a:t>
            </a:r>
          </a:p>
          <a:p>
            <a:r>
              <a:rPr lang="en-US" sz="2800" dirty="0"/>
              <a:t>Teach students how to go back and find evidence in text</a:t>
            </a:r>
          </a:p>
          <a:p>
            <a:r>
              <a:rPr lang="en-US" sz="2800" dirty="0"/>
              <a:t>Ask and identify questions that are text-dependent</a:t>
            </a:r>
          </a:p>
          <a:p>
            <a:r>
              <a:rPr lang="en-US" sz="2800" dirty="0"/>
              <a:t>Have students read, reread, reference other texts, and dig deeply in order to answer questions</a:t>
            </a:r>
          </a:p>
          <a:p>
            <a:pPr marL="0" indent="0">
              <a:buNone/>
            </a:pPr>
            <a:endParaRPr lang="en-US" sz="2800" b="1" u="sng" dirty="0" smtClean="0"/>
          </a:p>
          <a:p>
            <a:endParaRPr lang="en-US" dirty="0" smtClean="0"/>
          </a:p>
          <a:p>
            <a:pPr marL="0" indent="0">
              <a:buNone/>
            </a:pPr>
            <a:endParaRPr 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5105400"/>
            <a:ext cx="1696914" cy="128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2842994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fontScale="90000"/>
          </a:bodyPr>
          <a:lstStyle/>
          <a:p>
            <a:r>
              <a:rPr lang="en-US" b="1" dirty="0"/>
              <a:t>Shift 4: Text-Dependent Questions</a:t>
            </a:r>
            <a:br>
              <a:rPr lang="en-US" b="1" dirty="0"/>
            </a:br>
            <a:r>
              <a:rPr lang="en-US" b="1" dirty="0"/>
              <a:t>                 Text-Based Answers</a:t>
            </a:r>
          </a:p>
        </p:txBody>
      </p:sp>
      <p:sp>
        <p:nvSpPr>
          <p:cNvPr id="3" name="Content Placeholder 2"/>
          <p:cNvSpPr>
            <a:spLocks noGrp="1"/>
          </p:cNvSpPr>
          <p:nvPr>
            <p:ph sz="quarter" idx="1"/>
          </p:nvPr>
        </p:nvSpPr>
        <p:spPr/>
        <p:txBody>
          <a:bodyPr>
            <a:normAutofit lnSpcReduction="10000"/>
          </a:bodyPr>
          <a:lstStyle/>
          <a:p>
            <a:pPr marL="0" indent="0">
              <a:buNone/>
            </a:pPr>
            <a:r>
              <a:rPr lang="en-US" sz="2800" b="1" u="sng" dirty="0"/>
              <a:t>Assessment </a:t>
            </a:r>
            <a:r>
              <a:rPr lang="en-US" sz="2800" b="1" u="sng" dirty="0" smtClean="0"/>
              <a:t>Implications</a:t>
            </a:r>
          </a:p>
          <a:p>
            <a:endParaRPr lang="en-US" sz="2800" dirty="0" smtClean="0"/>
          </a:p>
          <a:p>
            <a:r>
              <a:rPr lang="en-US" sz="2800" dirty="0" smtClean="0"/>
              <a:t>Questions </a:t>
            </a:r>
            <a:r>
              <a:rPr lang="en-US" sz="2800" dirty="0"/>
              <a:t>on assessments should require students  to gather evidence from the text and </a:t>
            </a:r>
            <a:r>
              <a:rPr lang="en-US" sz="2800" dirty="0" smtClean="0"/>
              <a:t>not rely </a:t>
            </a:r>
            <a:r>
              <a:rPr lang="en-US" sz="2800" dirty="0"/>
              <a:t>on memorization</a:t>
            </a:r>
          </a:p>
          <a:p>
            <a:r>
              <a:rPr lang="en-US" sz="2800" dirty="0"/>
              <a:t>Students should have opportunities to argue their beliefs around complex texts in assessments</a:t>
            </a:r>
            <a:r>
              <a:rPr lang="en-US" sz="2800" dirty="0" smtClean="0"/>
              <a:t>.</a:t>
            </a:r>
          </a:p>
          <a:p>
            <a:r>
              <a:rPr lang="en-US" sz="2800" dirty="0" smtClean="0"/>
              <a:t>Students should be able to </a:t>
            </a:r>
            <a:r>
              <a:rPr lang="en-US" sz="2800" dirty="0"/>
              <a:t>make evidentiary arguments both in conversation as well as writing  </a:t>
            </a:r>
            <a:r>
              <a:rPr lang="en-US" sz="2800" dirty="0" smtClean="0"/>
              <a:t>citing evidence from text.</a:t>
            </a:r>
            <a:endParaRPr lang="en-US" sz="2800" b="1" u="sng" dirty="0" smtClean="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1371600"/>
            <a:ext cx="1671965" cy="1047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295840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1752" y="228600"/>
            <a:ext cx="8534400" cy="914400"/>
          </a:xfrm>
        </p:spPr>
        <p:txBody>
          <a:bodyPr>
            <a:normAutofit fontScale="90000"/>
          </a:bodyPr>
          <a:lstStyle/>
          <a:p>
            <a:r>
              <a:rPr lang="en-US" dirty="0"/>
              <a:t>Shift 4: Text-Dependent Questions</a:t>
            </a:r>
            <a:br>
              <a:rPr lang="en-US" dirty="0"/>
            </a:br>
            <a:r>
              <a:rPr lang="en-US" dirty="0"/>
              <a:t>                 Text-Based Answers</a:t>
            </a:r>
          </a:p>
        </p:txBody>
      </p:sp>
      <p:sp>
        <p:nvSpPr>
          <p:cNvPr id="6" name="Content Placeholder 5"/>
          <p:cNvSpPr>
            <a:spLocks noGrp="1"/>
          </p:cNvSpPr>
          <p:nvPr>
            <p:ph sz="quarter" idx="1"/>
          </p:nvPr>
        </p:nvSpPr>
        <p:spPr>
          <a:xfrm>
            <a:off x="301752" y="1527048"/>
            <a:ext cx="8503920" cy="4873752"/>
          </a:xfrm>
        </p:spPr>
        <p:txBody>
          <a:bodyPr>
            <a:normAutofit/>
          </a:bodyPr>
          <a:lstStyle/>
          <a:p>
            <a:pPr marL="0" indent="0">
              <a:buNone/>
            </a:pPr>
            <a:r>
              <a:rPr lang="en-US" b="1" u="sng" dirty="0" smtClean="0"/>
              <a:t>Implications for Leaders:</a:t>
            </a:r>
          </a:p>
          <a:p>
            <a:r>
              <a:rPr lang="en-US" sz="2800" dirty="0"/>
              <a:t>Encourage teachers to spend more time teaching students how to revisit texts to find evidence and write stronger </a:t>
            </a:r>
            <a:r>
              <a:rPr lang="en-US" sz="2800" dirty="0" smtClean="0"/>
              <a:t>argument</a:t>
            </a:r>
            <a:endParaRPr lang="en-US" sz="2800" dirty="0"/>
          </a:p>
          <a:p>
            <a:r>
              <a:rPr lang="en-US" sz="2800" dirty="0"/>
              <a:t>Look for students who are responding to text-dependent questions based on evidence and findings from the text</a:t>
            </a:r>
          </a:p>
          <a:p>
            <a:r>
              <a:rPr lang="en-US" sz="2800" dirty="0"/>
              <a:t>Provide planning time for teachers to </a:t>
            </a:r>
            <a:endParaRPr lang="en-US" sz="2800" dirty="0" smtClean="0"/>
          </a:p>
          <a:p>
            <a:pPr marL="0" indent="0">
              <a:buNone/>
            </a:pPr>
            <a:r>
              <a:rPr lang="en-US" sz="2800" dirty="0"/>
              <a:t> </a:t>
            </a:r>
            <a:r>
              <a:rPr lang="en-US" sz="2800" dirty="0" smtClean="0"/>
              <a:t>  craft </a:t>
            </a:r>
            <a:r>
              <a:rPr lang="en-US" sz="2800" dirty="0"/>
              <a:t>appropriate text-dependent </a:t>
            </a:r>
            <a:r>
              <a:rPr lang="en-US" sz="2800" dirty="0" smtClean="0"/>
              <a:t>  </a:t>
            </a:r>
          </a:p>
          <a:p>
            <a:pPr marL="0" indent="0">
              <a:buNone/>
            </a:pPr>
            <a:r>
              <a:rPr lang="en-US" sz="2800" dirty="0"/>
              <a:t> </a:t>
            </a:r>
            <a:r>
              <a:rPr lang="en-US" sz="2800" dirty="0" smtClean="0"/>
              <a:t>  questions </a:t>
            </a:r>
            <a:r>
              <a:rPr lang="en-US" sz="2800" dirty="0"/>
              <a:t>and tasks</a:t>
            </a:r>
          </a:p>
          <a:p>
            <a:endParaRPr lang="en-US" sz="2800" dirty="0"/>
          </a:p>
          <a:p>
            <a:pPr marL="0" indent="0">
              <a:buNone/>
            </a:pPr>
            <a:endParaRPr lang="en-US" b="1" u="sng"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760" r="1760"/>
          <a:stretch>
            <a:fillRect/>
          </a:stretch>
        </p:blipFill>
        <p:spPr bwMode="auto">
          <a:xfrm>
            <a:off x="6934200" y="4876800"/>
            <a:ext cx="20955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413598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152400"/>
            <a:ext cx="8689848" cy="914400"/>
          </a:xfrm>
        </p:spPr>
        <p:txBody>
          <a:bodyPr>
            <a:normAutofit/>
          </a:bodyPr>
          <a:lstStyle/>
          <a:p>
            <a:r>
              <a:rPr lang="en-US" b="1" dirty="0"/>
              <a:t>Shift 5: Writing From Sources</a:t>
            </a:r>
          </a:p>
        </p:txBody>
      </p:sp>
      <p:sp>
        <p:nvSpPr>
          <p:cNvPr id="7" name="Text Placeholder 6"/>
          <p:cNvSpPr>
            <a:spLocks noGrp="1"/>
          </p:cNvSpPr>
          <p:nvPr>
            <p:ph sz="quarter" idx="1"/>
          </p:nvPr>
        </p:nvSpPr>
        <p:spPr>
          <a:xfrm>
            <a:off x="301752" y="1371600"/>
            <a:ext cx="8503920" cy="4727448"/>
          </a:xfrm>
        </p:spPr>
        <p:txBody>
          <a:bodyPr>
            <a:normAutofit/>
          </a:bodyPr>
          <a:lstStyle/>
          <a:p>
            <a:pPr marL="0" indent="0">
              <a:buNone/>
            </a:pPr>
            <a:r>
              <a:rPr lang="en-US" sz="2800" b="1" u="sng" dirty="0" smtClean="0"/>
              <a:t>Instructional Shift</a:t>
            </a:r>
          </a:p>
          <a:p>
            <a:r>
              <a:rPr lang="en-US" sz="2800" dirty="0"/>
              <a:t>Writing needs to use evidence to inform or make an argument.</a:t>
            </a:r>
          </a:p>
          <a:p>
            <a:r>
              <a:rPr lang="en-US" sz="2800" dirty="0"/>
              <a:t>Less emphasis on personal narratives</a:t>
            </a:r>
          </a:p>
          <a:p>
            <a:r>
              <a:rPr lang="en-US" sz="2800" dirty="0"/>
              <a:t>Writing should respond to ideas, events, and facts read in texts.</a:t>
            </a:r>
          </a:p>
          <a:p>
            <a:r>
              <a:rPr lang="en-US" sz="2800" dirty="0"/>
              <a:t>Short, focused research projects K-12</a:t>
            </a:r>
          </a:p>
          <a:p>
            <a:pPr marL="0" indent="0">
              <a:buNone/>
            </a:pPr>
            <a:endParaRPr lang="en-US" dirty="0" smtClean="0"/>
          </a:p>
          <a:p>
            <a:pPr marL="0" indent="0">
              <a:buNone/>
            </a:pPr>
            <a:endParaRPr 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5105400"/>
            <a:ext cx="1696914" cy="128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219200" y="5486400"/>
            <a:ext cx="5257800" cy="1193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2" name="Table 1"/>
          <p:cNvGraphicFramePr>
            <a:graphicFrameLocks noGrp="1"/>
          </p:cNvGraphicFramePr>
          <p:nvPr>
            <p:extLst>
              <p:ext uri="{D42A27DB-BD31-4B8C-83A1-F6EECF244321}">
                <p14:modId xmlns:p14="http://schemas.microsoft.com/office/powerpoint/2010/main" val="2553607667"/>
              </p:ext>
            </p:extLst>
          </p:nvPr>
        </p:nvGraphicFramePr>
        <p:xfrm>
          <a:off x="1219200" y="4919980"/>
          <a:ext cx="5257800" cy="548640"/>
        </p:xfrm>
        <a:graphic>
          <a:graphicData uri="http://schemas.openxmlformats.org/drawingml/2006/table">
            <a:tbl>
              <a:tblPr firstRow="1" bandRow="1">
                <a:tableStyleId>{5C22544A-7EE6-4342-B048-85BDC9FD1C3A}</a:tableStyleId>
              </a:tblPr>
              <a:tblGrid>
                <a:gridCol w="1686464"/>
                <a:gridCol w="1686464"/>
                <a:gridCol w="1884872"/>
              </a:tblGrid>
              <a:tr h="261620">
                <a:tc>
                  <a:txBody>
                    <a:bodyPr/>
                    <a:lstStyle/>
                    <a:p>
                      <a:r>
                        <a:rPr lang="en-US" sz="1500" dirty="0" smtClean="0"/>
                        <a:t>Opinion/</a:t>
                      </a:r>
                    </a:p>
                    <a:p>
                      <a:r>
                        <a:rPr lang="en-US" sz="1500" dirty="0" smtClean="0"/>
                        <a:t>Argument</a:t>
                      </a:r>
                      <a:endParaRPr lang="en-US" sz="1500" dirty="0"/>
                    </a:p>
                  </a:txBody>
                  <a:tcPr/>
                </a:tc>
                <a:tc>
                  <a:txBody>
                    <a:bodyPr/>
                    <a:lstStyle/>
                    <a:p>
                      <a:r>
                        <a:rPr lang="en-US" sz="1400" dirty="0" smtClean="0"/>
                        <a:t>Informative/</a:t>
                      </a:r>
                    </a:p>
                    <a:p>
                      <a:r>
                        <a:rPr lang="en-US" sz="1400" dirty="0" smtClean="0"/>
                        <a:t>Explanatory</a:t>
                      </a:r>
                      <a:endParaRPr lang="en-US" sz="1400" dirty="0"/>
                    </a:p>
                  </a:txBody>
                  <a:tcPr/>
                </a:tc>
                <a:tc>
                  <a:txBody>
                    <a:bodyPr/>
                    <a:lstStyle/>
                    <a:p>
                      <a:r>
                        <a:rPr lang="en-US" sz="1600" dirty="0" smtClean="0"/>
                        <a:t>Narrative</a:t>
                      </a:r>
                      <a:endParaRPr lang="en-US" sz="1600" dirty="0"/>
                    </a:p>
                  </a:txBody>
                  <a:tcPr/>
                </a:tc>
              </a:tr>
            </a:tbl>
          </a:graphicData>
        </a:graphic>
      </p:graphicFrame>
    </p:spTree>
    <p:extLst>
      <p:ext uri="{BB962C8B-B14F-4D97-AF65-F5344CB8AC3E}">
        <p14:creationId xmlns:p14="http://schemas.microsoft.com/office/powerpoint/2010/main" val="34486804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8534400" cy="835152"/>
          </a:xfrm>
        </p:spPr>
        <p:txBody>
          <a:bodyPr>
            <a:normAutofit fontScale="90000"/>
          </a:bodyPr>
          <a:lstStyle/>
          <a:p>
            <a:r>
              <a:rPr lang="en-US" b="1" dirty="0" smtClean="0"/>
              <a:t>Students Who are College and Career Ready</a:t>
            </a:r>
            <a:endParaRPr lang="en-US" b="1" dirty="0"/>
          </a:p>
        </p:txBody>
      </p:sp>
      <p:sp>
        <p:nvSpPr>
          <p:cNvPr id="3" name="Content Placeholder 2"/>
          <p:cNvSpPr>
            <a:spLocks noGrp="1"/>
          </p:cNvSpPr>
          <p:nvPr>
            <p:ph sz="quarter" idx="1"/>
          </p:nvPr>
        </p:nvSpPr>
        <p:spPr>
          <a:xfrm>
            <a:off x="76200" y="1527048"/>
            <a:ext cx="8991600" cy="4572000"/>
          </a:xfrm>
        </p:spPr>
        <p:txBody>
          <a:bodyPr>
            <a:normAutofit fontScale="92500"/>
          </a:bodyPr>
          <a:lstStyle/>
          <a:p>
            <a:pPr marL="0" indent="0">
              <a:buNone/>
              <a:defRPr/>
            </a:pPr>
            <a:r>
              <a:rPr lang="en-US" sz="2600" b="1" dirty="0" smtClean="0"/>
              <a:t>In Reading, Writing, Speaking, listening and Language</a:t>
            </a:r>
          </a:p>
          <a:p>
            <a:pPr>
              <a:buFont typeface="Arial"/>
              <a:buChar char="•"/>
              <a:defRPr/>
            </a:pPr>
            <a:r>
              <a:rPr lang="en-US" dirty="0" smtClean="0"/>
              <a:t>Demonstrate </a:t>
            </a:r>
            <a:r>
              <a:rPr lang="en-US" dirty="0"/>
              <a:t>independence.</a:t>
            </a:r>
          </a:p>
          <a:p>
            <a:pPr>
              <a:buFont typeface="Arial"/>
              <a:buChar char="•"/>
              <a:defRPr/>
            </a:pPr>
            <a:r>
              <a:rPr lang="en-US" dirty="0"/>
              <a:t>Build strong content knowledge.</a:t>
            </a:r>
          </a:p>
          <a:p>
            <a:pPr>
              <a:buFont typeface="Arial"/>
              <a:buChar char="•"/>
              <a:defRPr/>
            </a:pPr>
            <a:r>
              <a:rPr lang="en-US" dirty="0"/>
              <a:t>Respond to the varying demands of audience, task, purpose, and discipline.</a:t>
            </a:r>
          </a:p>
          <a:p>
            <a:pPr>
              <a:buFont typeface="Arial"/>
              <a:buChar char="•"/>
              <a:defRPr/>
            </a:pPr>
            <a:r>
              <a:rPr lang="en-US" dirty="0"/>
              <a:t>Comprehend as well as critique.</a:t>
            </a:r>
          </a:p>
          <a:p>
            <a:pPr>
              <a:buFont typeface="Arial"/>
              <a:buChar char="•"/>
              <a:defRPr/>
            </a:pPr>
            <a:r>
              <a:rPr lang="en-US" dirty="0"/>
              <a:t>Value evidence.</a:t>
            </a:r>
          </a:p>
          <a:p>
            <a:pPr>
              <a:buFont typeface="Arial"/>
              <a:buChar char="•"/>
              <a:defRPr/>
            </a:pPr>
            <a:r>
              <a:rPr lang="en-US" dirty="0"/>
              <a:t>Use technology and digital media strategically and capably.</a:t>
            </a:r>
          </a:p>
          <a:p>
            <a:pPr>
              <a:buFont typeface="Arial"/>
              <a:buChar char="•"/>
              <a:defRPr/>
            </a:pPr>
            <a:r>
              <a:rPr lang="en-US" dirty="0"/>
              <a:t>Come to understand other perspectives and cultures.</a:t>
            </a:r>
          </a:p>
          <a:p>
            <a:pPr marL="0" indent="0">
              <a:buNone/>
            </a:pPr>
            <a:endParaRPr lang="en-US" dirty="0"/>
          </a:p>
        </p:txBody>
      </p:sp>
    </p:spTree>
    <p:extLst>
      <p:ext uri="{BB962C8B-B14F-4D97-AF65-F5344CB8AC3E}">
        <p14:creationId xmlns:p14="http://schemas.microsoft.com/office/powerpoint/2010/main" val="425708668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152400"/>
            <a:ext cx="8689848" cy="914400"/>
          </a:xfrm>
        </p:spPr>
        <p:txBody>
          <a:bodyPr>
            <a:normAutofit/>
          </a:bodyPr>
          <a:lstStyle/>
          <a:p>
            <a:r>
              <a:rPr lang="en-US" b="1" dirty="0"/>
              <a:t>Shift 5: Writing From Sources</a:t>
            </a:r>
          </a:p>
        </p:txBody>
      </p:sp>
      <p:sp>
        <p:nvSpPr>
          <p:cNvPr id="7" name="Text Placeholder 6"/>
          <p:cNvSpPr>
            <a:spLocks noGrp="1"/>
          </p:cNvSpPr>
          <p:nvPr>
            <p:ph sz="quarter" idx="1"/>
          </p:nvPr>
        </p:nvSpPr>
        <p:spPr>
          <a:xfrm>
            <a:off x="301752" y="1371600"/>
            <a:ext cx="8503920" cy="4727448"/>
          </a:xfrm>
        </p:spPr>
        <p:txBody>
          <a:bodyPr>
            <a:normAutofit/>
          </a:bodyPr>
          <a:lstStyle/>
          <a:p>
            <a:pPr marL="0" indent="0">
              <a:buNone/>
            </a:pPr>
            <a:r>
              <a:rPr lang="en-US" sz="2800" b="1" u="sng" dirty="0" smtClean="0"/>
              <a:t>Instructional Implications</a:t>
            </a:r>
          </a:p>
          <a:p>
            <a:r>
              <a:rPr lang="en-US" sz="2800" dirty="0"/>
              <a:t>Students should write from multiple sources about a single topic</a:t>
            </a:r>
          </a:p>
          <a:p>
            <a:r>
              <a:rPr lang="en-US" sz="2800" dirty="0"/>
              <a:t>Students should synthesize and analyze ideas and concepts to draw an opinion or conclusion</a:t>
            </a:r>
          </a:p>
          <a:p>
            <a:r>
              <a:rPr lang="en-US" sz="2800" dirty="0"/>
              <a:t>Teach text features and apply to writing</a:t>
            </a:r>
          </a:p>
          <a:p>
            <a:r>
              <a:rPr lang="en-US" sz="2800" dirty="0"/>
              <a:t>Develop reading, writing, speaking, listening through research projects</a:t>
            </a:r>
          </a:p>
          <a:p>
            <a:r>
              <a:rPr lang="en-US" sz="2800" dirty="0"/>
              <a:t>Use rubrics as an instructional tool</a:t>
            </a:r>
          </a:p>
          <a:p>
            <a:endParaRPr lang="en-US" dirty="0" smtClean="0"/>
          </a:p>
          <a:p>
            <a:pPr marL="0" indent="0">
              <a:buNone/>
            </a:pPr>
            <a:endParaRPr 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5105400"/>
            <a:ext cx="1696914" cy="128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5910609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a:bodyPr>
          <a:lstStyle/>
          <a:p>
            <a:r>
              <a:rPr lang="en-US" b="1" dirty="0"/>
              <a:t>Shift 5: Writing From Sources</a:t>
            </a:r>
          </a:p>
        </p:txBody>
      </p:sp>
      <p:sp>
        <p:nvSpPr>
          <p:cNvPr id="3" name="Content Placeholder 2"/>
          <p:cNvSpPr>
            <a:spLocks noGrp="1"/>
          </p:cNvSpPr>
          <p:nvPr>
            <p:ph sz="quarter" idx="1"/>
          </p:nvPr>
        </p:nvSpPr>
        <p:spPr>
          <a:xfrm>
            <a:off x="304800" y="1895359"/>
            <a:ext cx="8503920" cy="4572000"/>
          </a:xfrm>
        </p:spPr>
        <p:txBody>
          <a:bodyPr>
            <a:normAutofit/>
          </a:bodyPr>
          <a:lstStyle/>
          <a:p>
            <a:pPr marL="0" indent="0">
              <a:buNone/>
            </a:pPr>
            <a:r>
              <a:rPr lang="en-US" sz="2800" b="1" u="sng" dirty="0"/>
              <a:t>Assessment </a:t>
            </a:r>
            <a:r>
              <a:rPr lang="en-US" sz="2800" b="1" u="sng" dirty="0" smtClean="0"/>
              <a:t>Implications</a:t>
            </a:r>
          </a:p>
          <a:p>
            <a:r>
              <a:rPr lang="en-US" sz="2800" dirty="0"/>
              <a:t>S</a:t>
            </a:r>
            <a:r>
              <a:rPr lang="en-US" sz="2800" dirty="0" smtClean="0"/>
              <a:t>tudents should engage in  </a:t>
            </a:r>
            <a:r>
              <a:rPr lang="en-US" sz="2800" dirty="0"/>
              <a:t>purposeful writing that requires text evidence to support </a:t>
            </a:r>
            <a:r>
              <a:rPr lang="en-US" sz="2800" dirty="0" smtClean="0"/>
              <a:t>reasoning and synthesis </a:t>
            </a:r>
            <a:r>
              <a:rPr lang="en-US" sz="2800" dirty="0"/>
              <a:t>of information from multiple </a:t>
            </a:r>
            <a:r>
              <a:rPr lang="en-US" sz="2800" dirty="0" smtClean="0"/>
              <a:t>texts.</a:t>
            </a:r>
          </a:p>
          <a:p>
            <a:r>
              <a:rPr lang="en-US" sz="2800" dirty="0" smtClean="0"/>
              <a:t>Students must write </a:t>
            </a:r>
            <a:r>
              <a:rPr lang="en-US" sz="2800" dirty="0"/>
              <a:t>to sources rather than writing to de-contextualized expository </a:t>
            </a:r>
            <a:r>
              <a:rPr lang="en-US" sz="2800" dirty="0" smtClean="0"/>
              <a:t>prompts.</a:t>
            </a:r>
          </a:p>
          <a:p>
            <a:r>
              <a:rPr lang="en-US" sz="2800" dirty="0" smtClean="0"/>
              <a:t>Assessments should include rigorous </a:t>
            </a:r>
            <a:r>
              <a:rPr lang="en-US" sz="2800" dirty="0"/>
              <a:t>expectations for narrative writing, including accuracy and precision in writing in later grades.</a:t>
            </a:r>
          </a:p>
          <a:p>
            <a:endParaRPr lang="en-US" sz="28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1371600"/>
            <a:ext cx="1671965" cy="1047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3248359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1752" y="228600"/>
            <a:ext cx="8534400" cy="762000"/>
          </a:xfrm>
        </p:spPr>
        <p:txBody>
          <a:bodyPr>
            <a:normAutofit/>
          </a:bodyPr>
          <a:lstStyle/>
          <a:p>
            <a:r>
              <a:rPr lang="en-US" b="1" dirty="0"/>
              <a:t>Shift 5: Writing From Sources</a:t>
            </a:r>
          </a:p>
        </p:txBody>
      </p:sp>
      <p:sp>
        <p:nvSpPr>
          <p:cNvPr id="6" name="Content Placeholder 5"/>
          <p:cNvSpPr>
            <a:spLocks noGrp="1"/>
          </p:cNvSpPr>
          <p:nvPr>
            <p:ph sz="quarter" idx="1"/>
          </p:nvPr>
        </p:nvSpPr>
        <p:spPr>
          <a:xfrm>
            <a:off x="301752" y="1527048"/>
            <a:ext cx="8503920" cy="4873752"/>
          </a:xfrm>
        </p:spPr>
        <p:txBody>
          <a:bodyPr>
            <a:normAutofit/>
          </a:bodyPr>
          <a:lstStyle/>
          <a:p>
            <a:pPr marL="0" indent="0">
              <a:buNone/>
            </a:pPr>
            <a:r>
              <a:rPr lang="en-US" b="1" u="sng" dirty="0" smtClean="0"/>
              <a:t>Implications for Leaders:</a:t>
            </a:r>
          </a:p>
          <a:p>
            <a:r>
              <a:rPr lang="en-US" sz="2800" dirty="0"/>
              <a:t>Guide teachers to increase opportunities for students to write from sources and maintain focus on writing genres in CCSS.</a:t>
            </a:r>
          </a:p>
          <a:p>
            <a:r>
              <a:rPr lang="en-US" sz="2800" dirty="0"/>
              <a:t>Look for students synthesizing, analyzing and writing about information from multiple texts.</a:t>
            </a:r>
          </a:p>
          <a:p>
            <a:r>
              <a:rPr lang="en-US" sz="2800" dirty="0"/>
              <a:t>Look for student use of rubrics and writing exemplars as a tool for self-evaluating.</a:t>
            </a:r>
          </a:p>
          <a:p>
            <a:pPr marL="0" indent="0">
              <a:buNone/>
            </a:pPr>
            <a:endParaRPr lang="en-US" b="1" u="sng"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760" r="1760"/>
          <a:stretch>
            <a:fillRect/>
          </a:stretch>
        </p:blipFill>
        <p:spPr bwMode="auto">
          <a:xfrm>
            <a:off x="6934200" y="4876800"/>
            <a:ext cx="20955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361209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152400"/>
            <a:ext cx="8689848" cy="914400"/>
          </a:xfrm>
        </p:spPr>
        <p:txBody>
          <a:bodyPr>
            <a:normAutofit/>
          </a:bodyPr>
          <a:lstStyle/>
          <a:p>
            <a:r>
              <a:rPr lang="en-US" b="1" dirty="0"/>
              <a:t>Shift </a:t>
            </a:r>
            <a:r>
              <a:rPr lang="en-US" b="1" dirty="0" smtClean="0"/>
              <a:t>6: Academic Vocabulary</a:t>
            </a:r>
            <a:endParaRPr lang="en-US" b="1" dirty="0"/>
          </a:p>
        </p:txBody>
      </p:sp>
      <p:sp>
        <p:nvSpPr>
          <p:cNvPr id="7" name="Text Placeholder 6"/>
          <p:cNvSpPr>
            <a:spLocks noGrp="1"/>
          </p:cNvSpPr>
          <p:nvPr>
            <p:ph sz="quarter" idx="1"/>
          </p:nvPr>
        </p:nvSpPr>
        <p:spPr>
          <a:xfrm>
            <a:off x="301752" y="1371600"/>
            <a:ext cx="8503920" cy="4727448"/>
          </a:xfrm>
        </p:spPr>
        <p:txBody>
          <a:bodyPr>
            <a:normAutofit/>
          </a:bodyPr>
          <a:lstStyle/>
          <a:p>
            <a:pPr marL="0" indent="0">
              <a:buNone/>
            </a:pPr>
            <a:r>
              <a:rPr lang="en-US" sz="2800" b="1" u="sng" dirty="0" smtClean="0"/>
              <a:t>Instructional Shift</a:t>
            </a:r>
          </a:p>
          <a:p>
            <a:r>
              <a:rPr lang="en-US" sz="2800" dirty="0"/>
              <a:t>Students must acquire and apply academic vocabulary that crosses multiple content areas and is found in both informational and literary text.</a:t>
            </a:r>
          </a:p>
          <a:p>
            <a:r>
              <a:rPr lang="en-US" sz="2800" dirty="0"/>
              <a:t>Academic vocabulary development will facilitate access and comprehension of grade-level complex text.</a:t>
            </a:r>
          </a:p>
          <a:p>
            <a:pPr marL="0" indent="0">
              <a:buNone/>
            </a:pPr>
            <a:endParaRPr lang="en-US" dirty="0" smtClean="0"/>
          </a:p>
          <a:p>
            <a:pPr marL="0" indent="0">
              <a:buNone/>
            </a:pPr>
            <a:endParaRPr 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5105400"/>
            <a:ext cx="1696914" cy="128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664399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152400"/>
            <a:ext cx="8689848" cy="914400"/>
          </a:xfrm>
        </p:spPr>
        <p:txBody>
          <a:bodyPr>
            <a:normAutofit/>
          </a:bodyPr>
          <a:lstStyle/>
          <a:p>
            <a:r>
              <a:rPr lang="en-US" b="1" dirty="0"/>
              <a:t>Shift </a:t>
            </a:r>
            <a:r>
              <a:rPr lang="en-US" b="1" dirty="0" smtClean="0"/>
              <a:t>6: Academic Vocabulary</a:t>
            </a:r>
            <a:endParaRPr lang="en-US" b="1" dirty="0"/>
          </a:p>
        </p:txBody>
      </p:sp>
      <p:sp>
        <p:nvSpPr>
          <p:cNvPr id="7" name="Text Placeholder 6"/>
          <p:cNvSpPr>
            <a:spLocks noGrp="1"/>
          </p:cNvSpPr>
          <p:nvPr>
            <p:ph sz="quarter" idx="1"/>
          </p:nvPr>
        </p:nvSpPr>
        <p:spPr>
          <a:xfrm>
            <a:off x="301752" y="1371600"/>
            <a:ext cx="8503920" cy="4727448"/>
          </a:xfrm>
        </p:spPr>
        <p:txBody>
          <a:bodyPr>
            <a:normAutofit/>
          </a:bodyPr>
          <a:lstStyle/>
          <a:p>
            <a:pPr marL="0" indent="0">
              <a:buNone/>
            </a:pPr>
            <a:r>
              <a:rPr lang="en-US" sz="2800" b="1" u="sng" dirty="0" smtClean="0"/>
              <a:t>Instructional Implications</a:t>
            </a:r>
          </a:p>
          <a:p>
            <a:r>
              <a:rPr lang="en-US" sz="2800" dirty="0"/>
              <a:t>Develop students ability to use and access words found in text that may slightly out of reach.</a:t>
            </a:r>
          </a:p>
          <a:p>
            <a:r>
              <a:rPr lang="en-US" sz="2800" u="sng" dirty="0"/>
              <a:t>Explicitly</a:t>
            </a:r>
            <a:r>
              <a:rPr lang="en-US" sz="2800" dirty="0"/>
              <a:t> teach strategies that can be transferred across content areas.</a:t>
            </a:r>
          </a:p>
          <a:p>
            <a:r>
              <a:rPr lang="en-US" sz="2800" dirty="0"/>
              <a:t>Discriminate the tiers of vocabulary, addressing Tier 2 as a priority coupled with domain specific words</a:t>
            </a:r>
          </a:p>
          <a:p>
            <a:pPr marL="0" indent="0">
              <a:buNone/>
            </a:pPr>
            <a:endParaRPr lang="en-US" dirty="0" smtClean="0"/>
          </a:p>
          <a:p>
            <a:pPr marL="0" indent="0">
              <a:buNone/>
            </a:pPr>
            <a:endParaRPr 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5105400"/>
            <a:ext cx="1696914" cy="128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664399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1752" y="228600"/>
            <a:ext cx="8534400" cy="838200"/>
          </a:xfrm>
        </p:spPr>
        <p:txBody>
          <a:bodyPr/>
          <a:lstStyle/>
          <a:p>
            <a:r>
              <a:rPr lang="en-US" b="1" dirty="0" smtClean="0"/>
              <a:t>Academic Vocabulary</a:t>
            </a:r>
            <a:endParaRPr lang="en-US" b="1" dirty="0"/>
          </a:p>
        </p:txBody>
      </p:sp>
      <p:sp>
        <p:nvSpPr>
          <p:cNvPr id="6" name="Content Placeholder 5"/>
          <p:cNvSpPr>
            <a:spLocks noGrp="1"/>
          </p:cNvSpPr>
          <p:nvPr>
            <p:ph sz="quarter" idx="1"/>
          </p:nvPr>
        </p:nvSpPr>
        <p:spPr/>
        <p:txBody>
          <a:bodyPr>
            <a:normAutofit/>
          </a:bodyPr>
          <a:lstStyle/>
          <a:p>
            <a:pPr marL="0" indent="0">
              <a:buNone/>
            </a:pPr>
            <a:r>
              <a:rPr lang="en-US" b="1" dirty="0" smtClean="0"/>
              <a:t>Three Tiers of words</a:t>
            </a:r>
          </a:p>
          <a:p>
            <a:r>
              <a:rPr lang="en-US" b="1" dirty="0" smtClean="0"/>
              <a:t>Tier 1:  </a:t>
            </a:r>
            <a:r>
              <a:rPr lang="en-US" dirty="0" smtClean="0"/>
              <a:t>Words of everyday speech*</a:t>
            </a:r>
          </a:p>
          <a:p>
            <a:r>
              <a:rPr lang="en-US" b="1" dirty="0" smtClean="0"/>
              <a:t>Tier 2: </a:t>
            </a:r>
            <a:r>
              <a:rPr lang="en-US" b="1" dirty="0" smtClean="0">
                <a:solidFill>
                  <a:schemeClr val="accent1">
                    <a:lumMod val="75000"/>
                  </a:schemeClr>
                </a:solidFill>
              </a:rPr>
              <a:t>Academic Vocabulary: </a:t>
            </a:r>
          </a:p>
          <a:p>
            <a:pPr lvl="1"/>
            <a:r>
              <a:rPr lang="en-US" sz="2400" b="1" dirty="0" smtClean="0">
                <a:solidFill>
                  <a:schemeClr val="accent1"/>
                </a:solidFill>
              </a:rPr>
              <a:t>informational texts</a:t>
            </a:r>
            <a:r>
              <a:rPr lang="en-US" sz="2400" b="1" dirty="0" smtClean="0"/>
              <a:t>; analyze, </a:t>
            </a:r>
            <a:r>
              <a:rPr lang="en-US" sz="2400" b="1" i="1" dirty="0"/>
              <a:t>relative</a:t>
            </a:r>
            <a:r>
              <a:rPr lang="en-US" sz="2400" b="1" dirty="0"/>
              <a:t>, </a:t>
            </a:r>
            <a:r>
              <a:rPr lang="en-US" sz="2400" b="1" i="1" dirty="0"/>
              <a:t>vary</a:t>
            </a:r>
            <a:r>
              <a:rPr lang="en-US" sz="2400" b="1" dirty="0"/>
              <a:t>, </a:t>
            </a:r>
            <a:r>
              <a:rPr lang="en-US" sz="2400" b="1" i="1" dirty="0" smtClean="0"/>
              <a:t>formulate</a:t>
            </a:r>
            <a:r>
              <a:rPr lang="en-US" sz="2400" b="1" dirty="0" smtClean="0"/>
              <a:t>, </a:t>
            </a:r>
            <a:r>
              <a:rPr lang="en-US" sz="2400" b="1" i="1" dirty="0" smtClean="0"/>
              <a:t>specify</a:t>
            </a:r>
            <a:r>
              <a:rPr lang="en-US" sz="2400" b="1" dirty="0" smtClean="0"/>
              <a:t>, </a:t>
            </a:r>
            <a:r>
              <a:rPr lang="en-US" sz="2400" b="1" dirty="0"/>
              <a:t>and </a:t>
            </a:r>
            <a:r>
              <a:rPr lang="en-US" sz="2400" b="1" i="1" dirty="0" smtClean="0"/>
              <a:t>accumulate</a:t>
            </a:r>
            <a:endParaRPr lang="en-US" sz="2400" b="1" dirty="0" smtClean="0"/>
          </a:p>
          <a:p>
            <a:pPr lvl="1"/>
            <a:r>
              <a:rPr lang="en-US" sz="2400" b="1" dirty="0" smtClean="0">
                <a:solidFill>
                  <a:schemeClr val="accent1"/>
                </a:solidFill>
              </a:rPr>
              <a:t>technical texts</a:t>
            </a:r>
            <a:r>
              <a:rPr lang="en-US" sz="2400" b="1" dirty="0" smtClean="0"/>
              <a:t>; </a:t>
            </a:r>
            <a:r>
              <a:rPr lang="en-US" sz="2400" b="1" i="1" dirty="0" smtClean="0"/>
              <a:t>calibrate</a:t>
            </a:r>
            <a:r>
              <a:rPr lang="en-US" sz="2400" b="1" dirty="0"/>
              <a:t>, </a:t>
            </a:r>
            <a:r>
              <a:rPr lang="en-US" sz="2400" b="1" i="1" dirty="0"/>
              <a:t>itemize</a:t>
            </a:r>
            <a:r>
              <a:rPr lang="en-US" sz="2400" b="1" dirty="0"/>
              <a:t>, </a:t>
            </a:r>
            <a:r>
              <a:rPr lang="en-US" sz="2400" b="1" i="1" dirty="0" smtClean="0"/>
              <a:t>periphery</a:t>
            </a:r>
            <a:r>
              <a:rPr lang="en-US" sz="2400" b="1" dirty="0" smtClean="0"/>
              <a:t> </a:t>
            </a:r>
          </a:p>
          <a:p>
            <a:pPr lvl="1"/>
            <a:r>
              <a:rPr lang="en-US" sz="2400" b="1" dirty="0" smtClean="0">
                <a:solidFill>
                  <a:schemeClr val="accent1"/>
                </a:solidFill>
              </a:rPr>
              <a:t>literary texts</a:t>
            </a:r>
            <a:r>
              <a:rPr lang="en-US" sz="2400" b="1" dirty="0" smtClean="0"/>
              <a:t>;  </a:t>
            </a:r>
            <a:r>
              <a:rPr lang="en-US" sz="2400" b="1" i="1" dirty="0" smtClean="0"/>
              <a:t>misfortune</a:t>
            </a:r>
            <a:r>
              <a:rPr lang="en-US" sz="2400" b="1" dirty="0" smtClean="0"/>
              <a:t>, </a:t>
            </a:r>
            <a:r>
              <a:rPr lang="en-US" sz="2400" b="1" i="1" dirty="0" smtClean="0"/>
              <a:t>dignified</a:t>
            </a:r>
            <a:r>
              <a:rPr lang="en-US" sz="2400" b="1" dirty="0"/>
              <a:t>, </a:t>
            </a:r>
            <a:r>
              <a:rPr lang="en-US" sz="2400" b="1" i="1" dirty="0"/>
              <a:t>faltered</a:t>
            </a:r>
            <a:r>
              <a:rPr lang="en-US" sz="2400" b="1" dirty="0"/>
              <a:t>, </a:t>
            </a:r>
            <a:r>
              <a:rPr lang="en-US" sz="2400" b="1" i="1" dirty="0" smtClean="0"/>
              <a:t>unabashedly</a:t>
            </a:r>
            <a:endParaRPr lang="en-US" sz="2400" b="1" dirty="0" smtClean="0">
              <a:solidFill>
                <a:schemeClr val="accent1">
                  <a:lumMod val="75000"/>
                </a:schemeClr>
              </a:solidFill>
            </a:endParaRPr>
          </a:p>
          <a:p>
            <a:r>
              <a:rPr lang="en-US" b="1" dirty="0" smtClean="0"/>
              <a:t>Tier 3: </a:t>
            </a:r>
            <a:r>
              <a:rPr lang="en-US" dirty="0" smtClean="0"/>
              <a:t>Domain Specific</a:t>
            </a:r>
          </a:p>
          <a:p>
            <a:pPr lvl="1"/>
            <a:r>
              <a:rPr lang="en-US" b="1" dirty="0"/>
              <a:t>c</a:t>
            </a:r>
            <a:r>
              <a:rPr lang="en-US" b="1" dirty="0" smtClean="0"/>
              <a:t>ircumference, lava, aorta, autocratic</a:t>
            </a:r>
          </a:p>
          <a:p>
            <a:endParaRPr lang="en-US" b="1" dirty="0">
              <a:solidFill>
                <a:schemeClr val="accent1">
                  <a:lumMod val="75000"/>
                </a:schemeClr>
              </a:solidFill>
            </a:endParaRPr>
          </a:p>
          <a:p>
            <a:endParaRPr lang="en-US" b="1" dirty="0" smtClean="0">
              <a:solidFill>
                <a:schemeClr val="accent1">
                  <a:lumMod val="75000"/>
                </a:schemeClr>
              </a:solidFill>
            </a:endParaRPr>
          </a:p>
          <a:p>
            <a:endParaRPr lang="en-US" b="1" dirty="0" smtClean="0"/>
          </a:p>
          <a:p>
            <a:pPr marL="0" indent="0">
              <a:buNone/>
            </a:pPr>
            <a:endParaRPr lang="en-US" dirty="0" smtClean="0"/>
          </a:p>
          <a:p>
            <a:pPr marL="0" indent="0">
              <a:buNone/>
            </a:pPr>
            <a:endParaRPr lang="en-US" dirty="0" smtClean="0"/>
          </a:p>
        </p:txBody>
      </p:sp>
    </p:spTree>
    <p:extLst>
      <p:ext uri="{BB962C8B-B14F-4D97-AF65-F5344CB8AC3E}">
        <p14:creationId xmlns:p14="http://schemas.microsoft.com/office/powerpoint/2010/main" val="325161482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14400"/>
          </a:xfrm>
        </p:spPr>
        <p:txBody>
          <a:bodyPr>
            <a:normAutofit/>
          </a:bodyPr>
          <a:lstStyle/>
          <a:p>
            <a:r>
              <a:rPr lang="en-US" b="1" dirty="0"/>
              <a:t>Shift </a:t>
            </a:r>
            <a:r>
              <a:rPr lang="en-US" b="1" dirty="0" smtClean="0"/>
              <a:t>6: Academic Vocabulary</a:t>
            </a:r>
            <a:endParaRPr lang="en-US" b="1" dirty="0"/>
          </a:p>
        </p:txBody>
      </p:sp>
      <p:sp>
        <p:nvSpPr>
          <p:cNvPr id="3" name="Content Placeholder 2"/>
          <p:cNvSpPr>
            <a:spLocks noGrp="1"/>
          </p:cNvSpPr>
          <p:nvPr>
            <p:ph sz="quarter" idx="1"/>
          </p:nvPr>
        </p:nvSpPr>
        <p:spPr>
          <a:xfrm>
            <a:off x="228600" y="1752600"/>
            <a:ext cx="8503920" cy="4572000"/>
          </a:xfrm>
        </p:spPr>
        <p:txBody>
          <a:bodyPr>
            <a:normAutofit/>
          </a:bodyPr>
          <a:lstStyle/>
          <a:p>
            <a:pPr marL="0" indent="0">
              <a:buNone/>
            </a:pPr>
            <a:r>
              <a:rPr lang="en-US" sz="2800" b="1" u="sng" dirty="0"/>
              <a:t>Assessment </a:t>
            </a:r>
            <a:r>
              <a:rPr lang="en-US" sz="2800" b="1" u="sng" dirty="0" smtClean="0"/>
              <a:t>Shift</a:t>
            </a:r>
          </a:p>
          <a:p>
            <a:r>
              <a:rPr lang="en-US" sz="2800" dirty="0"/>
              <a:t>Students </a:t>
            </a:r>
            <a:r>
              <a:rPr lang="en-US" sz="2800" dirty="0" smtClean="0"/>
              <a:t>should </a:t>
            </a:r>
            <a:r>
              <a:rPr lang="en-US" sz="2800" dirty="0"/>
              <a:t>be assessed directly on the </a:t>
            </a:r>
            <a:r>
              <a:rPr lang="en-US" sz="2800" dirty="0" smtClean="0"/>
              <a:t>meaning </a:t>
            </a:r>
            <a:r>
              <a:rPr lang="en-US" sz="2800" dirty="0"/>
              <a:t>of key, common terms that occur frequently and regularly across various content-area texts; of which the definition is discerned from text. </a:t>
            </a:r>
          </a:p>
          <a:p>
            <a:r>
              <a:rPr lang="en-US" sz="2800" dirty="0" smtClean="0"/>
              <a:t>Assessments should address academic </a:t>
            </a:r>
            <a:r>
              <a:rPr lang="en-US" sz="2800" dirty="0"/>
              <a:t>vocabulary </a:t>
            </a:r>
            <a:r>
              <a:rPr lang="en-US" sz="2800" dirty="0" smtClean="0"/>
              <a:t> </a:t>
            </a:r>
            <a:r>
              <a:rPr lang="en-US" sz="2800" dirty="0"/>
              <a:t>assessed indirectly based on comprehension of </a:t>
            </a:r>
            <a:r>
              <a:rPr lang="en-US" sz="2800" dirty="0" smtClean="0"/>
              <a:t>text and academic </a:t>
            </a:r>
            <a:r>
              <a:rPr lang="en-US" sz="2800" dirty="0"/>
              <a:t>language that pervades complex </a:t>
            </a:r>
            <a:r>
              <a:rPr lang="en-US" sz="2800" dirty="0" smtClean="0"/>
              <a:t>texts.</a:t>
            </a:r>
            <a:endParaRPr lang="en-US" sz="2800"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1371600"/>
            <a:ext cx="1671965" cy="1047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1009102"/>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1752" y="228600"/>
            <a:ext cx="8534400" cy="762000"/>
          </a:xfrm>
        </p:spPr>
        <p:txBody>
          <a:bodyPr>
            <a:normAutofit/>
          </a:bodyPr>
          <a:lstStyle/>
          <a:p>
            <a:r>
              <a:rPr lang="en-US" b="1" dirty="0"/>
              <a:t>Shift </a:t>
            </a:r>
            <a:r>
              <a:rPr lang="en-US" b="1" dirty="0" smtClean="0"/>
              <a:t>6: Academic Vocabulary</a:t>
            </a:r>
            <a:endParaRPr lang="en-US" b="1" dirty="0"/>
          </a:p>
        </p:txBody>
      </p:sp>
      <p:sp>
        <p:nvSpPr>
          <p:cNvPr id="6" name="Content Placeholder 5"/>
          <p:cNvSpPr>
            <a:spLocks noGrp="1"/>
          </p:cNvSpPr>
          <p:nvPr>
            <p:ph sz="quarter" idx="1"/>
          </p:nvPr>
        </p:nvSpPr>
        <p:spPr>
          <a:xfrm>
            <a:off x="301752" y="1527048"/>
            <a:ext cx="8503920" cy="4873752"/>
          </a:xfrm>
        </p:spPr>
        <p:txBody>
          <a:bodyPr>
            <a:normAutofit/>
          </a:bodyPr>
          <a:lstStyle/>
          <a:p>
            <a:pPr marL="0" indent="0">
              <a:buNone/>
            </a:pPr>
            <a:r>
              <a:rPr lang="en-US" b="1" u="sng" dirty="0" smtClean="0"/>
              <a:t>Implications for Leaders:</a:t>
            </a:r>
          </a:p>
          <a:p>
            <a:r>
              <a:rPr lang="en-US" sz="2800" dirty="0"/>
              <a:t>Look for explicit, research-based vocabulary instruction in which students are being taught transferable strategies</a:t>
            </a:r>
          </a:p>
          <a:p>
            <a:r>
              <a:rPr lang="en-US" sz="2800" dirty="0"/>
              <a:t>Look at students reading a variety of texts often</a:t>
            </a:r>
          </a:p>
          <a:p>
            <a:r>
              <a:rPr lang="en-US" sz="2800" dirty="0"/>
              <a:t>Look for students discussing words in relation to previous knowledge, what they are reading, digital media and informational text.</a:t>
            </a:r>
          </a:p>
          <a:p>
            <a:pPr marL="0" indent="0">
              <a:buNone/>
            </a:pPr>
            <a:endParaRPr lang="en-US" b="1" u="sng"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760" r="1760"/>
          <a:stretch>
            <a:fillRect/>
          </a:stretch>
        </p:blipFill>
        <p:spPr bwMode="auto">
          <a:xfrm>
            <a:off x="6934200" y="4876800"/>
            <a:ext cx="20955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5061458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1752" y="228600"/>
            <a:ext cx="8534400" cy="762000"/>
          </a:xfrm>
        </p:spPr>
        <p:txBody>
          <a:bodyPr>
            <a:normAutofit/>
          </a:bodyPr>
          <a:lstStyle/>
          <a:p>
            <a:r>
              <a:rPr lang="en-US" b="1" dirty="0"/>
              <a:t>Shift </a:t>
            </a:r>
            <a:r>
              <a:rPr lang="en-US" b="1" dirty="0" smtClean="0"/>
              <a:t>6: Academic Vocabulary</a:t>
            </a:r>
            <a:endParaRPr lang="en-US" b="1" dirty="0"/>
          </a:p>
        </p:txBody>
      </p:sp>
      <p:sp>
        <p:nvSpPr>
          <p:cNvPr id="6" name="Content Placeholder 5"/>
          <p:cNvSpPr>
            <a:spLocks noGrp="1"/>
          </p:cNvSpPr>
          <p:nvPr>
            <p:ph sz="quarter" idx="1"/>
          </p:nvPr>
        </p:nvSpPr>
        <p:spPr>
          <a:xfrm>
            <a:off x="301752" y="1527048"/>
            <a:ext cx="8503920" cy="4873752"/>
          </a:xfrm>
        </p:spPr>
        <p:txBody>
          <a:bodyPr>
            <a:normAutofit/>
          </a:bodyPr>
          <a:lstStyle/>
          <a:p>
            <a:pPr marL="0" indent="0">
              <a:buNone/>
            </a:pPr>
            <a:r>
              <a:rPr lang="en-US" b="1" u="sng" dirty="0" smtClean="0"/>
              <a:t>Implications for Leaders:</a:t>
            </a:r>
          </a:p>
          <a:p>
            <a:r>
              <a:rPr lang="en-US" sz="2800" dirty="0"/>
              <a:t>Provide collaborative time for teachers to study and identify key academic vocabulary</a:t>
            </a:r>
          </a:p>
          <a:p>
            <a:r>
              <a:rPr lang="en-US" sz="2800" dirty="0"/>
              <a:t>Provide training to teachers on strategically choosing and teaching of Tier 2 and Tier 3 vocabulary</a:t>
            </a:r>
          </a:p>
          <a:p>
            <a:pPr marL="0" indent="0">
              <a:buNone/>
            </a:pPr>
            <a:endParaRPr lang="en-US" b="1" u="sng" dirty="0"/>
          </a:p>
        </p:txBody>
      </p:sp>
      <p:pic>
        <p:nvPicPr>
          <p:cNvPr id="7"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l="1760" r="1760"/>
          <a:stretch>
            <a:fillRect/>
          </a:stretch>
        </p:blipFill>
        <p:spPr bwMode="auto">
          <a:xfrm>
            <a:off x="6934200" y="4876800"/>
            <a:ext cx="2095500" cy="152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440757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76200" y="152400"/>
            <a:ext cx="9067800" cy="7540526"/>
          </a:xfrm>
          <a:prstGeom prst="rect">
            <a:avLst/>
          </a:prstGeom>
          <a:noFill/>
        </p:spPr>
        <p:txBody>
          <a:bodyPr wrap="square" rtlCol="0">
            <a:spAutoFit/>
          </a:bodyPr>
          <a:lstStyle/>
          <a:p>
            <a:pPr algn="ctr"/>
            <a:r>
              <a:rPr lang="en-US" sz="2800" b="1" i="1" dirty="0" smtClean="0"/>
              <a:t>The ELA/Literacy Common Core State</a:t>
            </a:r>
          </a:p>
          <a:p>
            <a:pPr algn="ctr"/>
            <a:r>
              <a:rPr lang="en-US" sz="2800" b="1" i="1" dirty="0" smtClean="0"/>
              <a:t>Standards signify </a:t>
            </a:r>
            <a:r>
              <a:rPr lang="en-US" sz="2800" b="1" i="1" u="sng" dirty="0" smtClean="0"/>
              <a:t>a need to change practice </a:t>
            </a:r>
          </a:p>
          <a:p>
            <a:pPr algn="ctr"/>
            <a:r>
              <a:rPr lang="en-US" sz="2800" b="1" i="1" u="sng" dirty="0" smtClean="0"/>
              <a:t>in the areas of content, instruction and</a:t>
            </a:r>
          </a:p>
          <a:p>
            <a:pPr algn="ctr"/>
            <a:r>
              <a:rPr lang="en-US" sz="2800" b="1" i="1" u="sng" dirty="0" smtClean="0"/>
              <a:t>assessment</a:t>
            </a:r>
            <a:r>
              <a:rPr lang="en-US" sz="2800" b="1" i="1" dirty="0" smtClean="0"/>
              <a:t> in order to prepare New Mexico</a:t>
            </a:r>
          </a:p>
          <a:p>
            <a:pPr algn="ctr"/>
            <a:r>
              <a:rPr lang="en-US" sz="2800" b="1" i="1" dirty="0"/>
              <a:t>s</a:t>
            </a:r>
            <a:r>
              <a:rPr lang="en-US" sz="2800" b="1" i="1" dirty="0" smtClean="0"/>
              <a:t>tudents to be college and career ready.</a:t>
            </a:r>
          </a:p>
          <a:p>
            <a:pPr algn="ctr"/>
            <a:endParaRPr lang="en-US" sz="2800" i="1" dirty="0"/>
          </a:p>
          <a:p>
            <a:pPr algn="ctr"/>
            <a:r>
              <a:rPr lang="en-US" sz="2800" b="1" i="1" dirty="0">
                <a:solidFill>
                  <a:schemeClr val="accent1"/>
                </a:solidFill>
                <a:ea typeface="ＭＳ Ｐゴシック" charset="0"/>
                <a:cs typeface="ＭＳ Ｐゴシック" charset="0"/>
              </a:rPr>
              <a:t>If teachers are to teach differently,  </a:t>
            </a:r>
            <a:r>
              <a:rPr lang="en-US" sz="2800" b="1" i="1" dirty="0" smtClean="0">
                <a:solidFill>
                  <a:schemeClr val="accent1"/>
                </a:solidFill>
                <a:ea typeface="ＭＳ Ｐゴシック" charset="0"/>
                <a:cs typeface="ＭＳ Ｐゴシック" charset="0"/>
              </a:rPr>
              <a:t>then </a:t>
            </a:r>
            <a:r>
              <a:rPr lang="en-US" sz="2800" b="1" i="1" dirty="0">
                <a:solidFill>
                  <a:schemeClr val="accent1"/>
                </a:solidFill>
                <a:ea typeface="ＭＳ Ｐゴシック" charset="0"/>
                <a:cs typeface="ＭＳ Ｐゴシック" charset="0"/>
              </a:rPr>
              <a:t>principals need to lead differently</a:t>
            </a:r>
            <a:r>
              <a:rPr lang="en-US" sz="2800" b="1" i="1" dirty="0" smtClean="0">
                <a:solidFill>
                  <a:schemeClr val="accent1"/>
                </a:solidFill>
                <a:ea typeface="ＭＳ Ｐゴシック" charset="0"/>
                <a:cs typeface="ＭＳ Ｐゴシック" charset="0"/>
              </a:rPr>
              <a:t>. </a:t>
            </a:r>
          </a:p>
          <a:p>
            <a:pPr algn="ctr"/>
            <a:endParaRPr lang="en-US" sz="2800" i="1" dirty="0" smtClean="0">
              <a:ea typeface="ＭＳ Ｐゴシック" charset="0"/>
              <a:cs typeface="ＭＳ Ｐゴシック" charset="0"/>
            </a:endParaRPr>
          </a:p>
          <a:p>
            <a:pPr algn="ctr"/>
            <a:r>
              <a:rPr lang="en-US" sz="2800" b="1" i="1" dirty="0">
                <a:solidFill>
                  <a:schemeClr val="tx2"/>
                </a:solidFill>
              </a:rPr>
              <a:t>T</a:t>
            </a:r>
            <a:r>
              <a:rPr lang="en-US" sz="2800" b="1" i="1" dirty="0" smtClean="0">
                <a:solidFill>
                  <a:schemeClr val="tx2"/>
                </a:solidFill>
              </a:rPr>
              <a:t>he </a:t>
            </a:r>
            <a:r>
              <a:rPr lang="en-US" sz="2800" b="1" i="1" dirty="0">
                <a:solidFill>
                  <a:schemeClr val="tx2"/>
                </a:solidFill>
              </a:rPr>
              <a:t>importance of structures like teacher </a:t>
            </a:r>
            <a:endParaRPr lang="en-US" sz="2800" b="1" i="1" dirty="0" smtClean="0">
              <a:solidFill>
                <a:schemeClr val="tx2"/>
              </a:solidFill>
            </a:endParaRPr>
          </a:p>
          <a:p>
            <a:pPr algn="ctr"/>
            <a:r>
              <a:rPr lang="en-US" sz="2800" b="1" i="1" dirty="0" smtClean="0">
                <a:solidFill>
                  <a:schemeClr val="tx2"/>
                </a:solidFill>
              </a:rPr>
              <a:t>teams, </a:t>
            </a:r>
            <a:r>
              <a:rPr lang="en-US" sz="2800" b="1" i="1" dirty="0">
                <a:solidFill>
                  <a:schemeClr val="tx2"/>
                </a:solidFill>
              </a:rPr>
              <a:t>common planning time, as </a:t>
            </a:r>
            <a:r>
              <a:rPr lang="en-US" sz="2800" b="1" i="1" dirty="0" smtClean="0">
                <a:solidFill>
                  <a:schemeClr val="tx2"/>
                </a:solidFill>
              </a:rPr>
              <a:t>well </a:t>
            </a:r>
            <a:r>
              <a:rPr lang="en-US" sz="2800" b="1" i="1" dirty="0">
                <a:solidFill>
                  <a:schemeClr val="tx2"/>
                </a:solidFill>
              </a:rPr>
              <a:t>as support from </a:t>
            </a:r>
            <a:r>
              <a:rPr lang="en-US" sz="2800" b="1" i="1" dirty="0" smtClean="0">
                <a:solidFill>
                  <a:schemeClr val="tx2"/>
                </a:solidFill>
              </a:rPr>
              <a:t>school  </a:t>
            </a:r>
            <a:r>
              <a:rPr lang="en-US" sz="2800" b="1" i="1" dirty="0">
                <a:solidFill>
                  <a:schemeClr val="tx2"/>
                </a:solidFill>
              </a:rPr>
              <a:t>leadership, are </a:t>
            </a:r>
            <a:r>
              <a:rPr lang="en-US" sz="2800" b="1" i="1" dirty="0" smtClean="0">
                <a:solidFill>
                  <a:schemeClr val="tx2"/>
                </a:solidFill>
              </a:rPr>
              <a:t>integral to </a:t>
            </a:r>
            <a:r>
              <a:rPr lang="en-US" sz="2800" b="1" i="1" dirty="0">
                <a:solidFill>
                  <a:schemeClr val="tx2"/>
                </a:solidFill>
              </a:rPr>
              <a:t>a school’s ability to make significant  </a:t>
            </a:r>
            <a:r>
              <a:rPr lang="en-US" sz="2800" b="1" i="1" dirty="0" smtClean="0">
                <a:solidFill>
                  <a:schemeClr val="tx2"/>
                </a:solidFill>
              </a:rPr>
              <a:t>shifts </a:t>
            </a:r>
            <a:r>
              <a:rPr lang="en-US" sz="2800" b="1" i="1" dirty="0">
                <a:solidFill>
                  <a:schemeClr val="tx2"/>
                </a:solidFill>
              </a:rPr>
              <a:t>in their everyday classroom practice</a:t>
            </a:r>
            <a:r>
              <a:rPr lang="en-US" sz="2800" b="1" i="1" dirty="0" smtClean="0">
                <a:solidFill>
                  <a:schemeClr val="tx2"/>
                </a:solidFill>
              </a:rPr>
              <a:t>.</a:t>
            </a:r>
            <a:r>
              <a:rPr lang="en-US" sz="2800" i="1" dirty="0" smtClean="0"/>
              <a:t> </a:t>
            </a:r>
            <a:endParaRPr lang="en-US" sz="2800" i="1" dirty="0" smtClean="0">
              <a:ea typeface="ＭＳ Ｐゴシック" charset="0"/>
              <a:cs typeface="ＭＳ Ｐゴシック" charset="0"/>
            </a:endParaRPr>
          </a:p>
          <a:p>
            <a:endParaRPr lang="en-US" sz="2800" i="1" dirty="0">
              <a:ea typeface="ＭＳ Ｐゴシック" charset="0"/>
              <a:cs typeface="ＭＳ Ｐゴシック" charset="0"/>
            </a:endParaRPr>
          </a:p>
          <a:p>
            <a:endParaRPr lang="en-US" sz="3200" i="1" dirty="0" smtClean="0"/>
          </a:p>
          <a:p>
            <a:endParaRPr lang="en-US" sz="3200" dirty="0"/>
          </a:p>
        </p:txBody>
      </p:sp>
    </p:spTree>
    <p:extLst>
      <p:ext uri="{BB962C8B-B14F-4D97-AF65-F5344CB8AC3E}">
        <p14:creationId xmlns:p14="http://schemas.microsoft.com/office/powerpoint/2010/main" val="29107019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Common Core English Language Arts</a:t>
            </a:r>
            <a:endParaRPr lang="en-US" b="1"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7201" y="1219200"/>
            <a:ext cx="8229600" cy="52462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7281999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l="24167" r="27083" b="39259"/>
          <a:stretch>
            <a:fillRect/>
          </a:stretch>
        </p:blipFill>
        <p:spPr bwMode="auto">
          <a:xfrm>
            <a:off x="0" y="152400"/>
            <a:ext cx="8915400" cy="62484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8" name="Picture 4"/>
          <p:cNvPicPr>
            <a:picLocks noChangeAspect="1" noChangeArrowheads="1"/>
          </p:cNvPicPr>
          <p:nvPr/>
        </p:nvPicPr>
        <p:blipFill>
          <a:blip r:embed="rId3" cstate="print"/>
          <a:srcRect l="33333" t="11481" r="32083" b="7037"/>
          <a:stretch>
            <a:fillRect/>
          </a:stretch>
        </p:blipFill>
        <p:spPr bwMode="auto">
          <a:xfrm rot="606561">
            <a:off x="5028918" y="805129"/>
            <a:ext cx="3507278" cy="4648200"/>
          </a:xfrm>
          <a:prstGeom prst="rect">
            <a:avLst/>
          </a:prstGeom>
          <a:noFill/>
          <a:ln w="9525">
            <a:solidFill>
              <a:schemeClr val="tx1"/>
            </a:solidFill>
            <a:miter lim="800000"/>
            <a:headEnd/>
            <a:tailEnd/>
          </a:ln>
        </p:spPr>
      </p:pic>
      <p:pic>
        <p:nvPicPr>
          <p:cNvPr id="1027" name="Picture 3"/>
          <p:cNvPicPr>
            <a:picLocks noChangeAspect="1" noChangeArrowheads="1"/>
          </p:cNvPicPr>
          <p:nvPr/>
        </p:nvPicPr>
        <p:blipFill>
          <a:blip r:embed="rId4" cstate="print"/>
          <a:srcRect l="33333" t="10370" r="32083" b="8148"/>
          <a:stretch>
            <a:fillRect/>
          </a:stretch>
        </p:blipFill>
        <p:spPr bwMode="auto">
          <a:xfrm>
            <a:off x="2514600" y="1371600"/>
            <a:ext cx="3622271" cy="4800600"/>
          </a:xfrm>
          <a:prstGeom prst="rect">
            <a:avLst/>
          </a:prstGeom>
          <a:noFill/>
          <a:ln w="9525">
            <a:solidFill>
              <a:schemeClr val="tx1"/>
            </a:solidFill>
            <a:miter lim="800000"/>
            <a:headEnd/>
            <a:tailEnd/>
          </a:ln>
        </p:spPr>
      </p:pic>
      <p:sp>
        <p:nvSpPr>
          <p:cNvPr id="7" name="TextBox 6"/>
          <p:cNvSpPr txBox="1"/>
          <p:nvPr/>
        </p:nvSpPr>
        <p:spPr>
          <a:xfrm>
            <a:off x="2362200" y="5943600"/>
            <a:ext cx="4953000" cy="738664"/>
          </a:xfrm>
          <a:prstGeom prst="rect">
            <a:avLst/>
          </a:prstGeom>
          <a:noFill/>
        </p:spPr>
        <p:txBody>
          <a:bodyPr wrap="square" rtlCol="0">
            <a:spAutoFit/>
          </a:bodyPr>
          <a:lstStyle/>
          <a:p>
            <a:endParaRPr lang="en-US" dirty="0" smtClean="0"/>
          </a:p>
          <a:p>
            <a:r>
              <a:rPr lang="en-US" dirty="0" smtClean="0"/>
              <a:t> </a:t>
            </a:r>
            <a:r>
              <a:rPr lang="en-US" sz="2400" b="1" dirty="0" smtClean="0">
                <a:solidFill>
                  <a:srgbClr val="C00000"/>
                </a:solidFill>
              </a:rPr>
              <a:t>http://ped.state.nm.us/elc </a:t>
            </a:r>
            <a:endParaRPr lang="en-US" sz="2400" b="1" dirty="0">
              <a:solidFill>
                <a:srgbClr val="C00000"/>
              </a:solidFill>
            </a:endParaRPr>
          </a:p>
        </p:txBody>
      </p:sp>
      <p:pic>
        <p:nvPicPr>
          <p:cNvPr id="1026" name="Picture 2"/>
          <p:cNvPicPr>
            <a:picLocks noChangeAspect="1" noChangeArrowheads="1"/>
          </p:cNvPicPr>
          <p:nvPr/>
        </p:nvPicPr>
        <p:blipFill>
          <a:blip r:embed="rId5" cstate="print"/>
          <a:srcRect l="33333" t="10370" r="31667" b="8148"/>
          <a:stretch>
            <a:fillRect/>
          </a:stretch>
        </p:blipFill>
        <p:spPr bwMode="auto">
          <a:xfrm rot="20918509">
            <a:off x="660406" y="691371"/>
            <a:ext cx="3623825" cy="4745485"/>
          </a:xfrm>
          <a:prstGeom prst="rect">
            <a:avLst/>
          </a:prstGeom>
          <a:noFill/>
          <a:ln w="9525">
            <a:solidFill>
              <a:schemeClr val="tx1"/>
            </a:solidFill>
            <a:miter lim="800000"/>
            <a:headEnd/>
            <a:tailEnd/>
          </a:ln>
        </p:spPr>
      </p:pic>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0"/>
            <a:ext cx="8229600" cy="1143000"/>
          </a:xfrm>
        </p:spPr>
        <p:txBody>
          <a:bodyPr/>
          <a:lstStyle/>
          <a:p>
            <a:r>
              <a:rPr lang="en-US" sz="3200" b="1" dirty="0" smtClean="0"/>
              <a:t>5 Local Action Steps Supported by the NMELC</a:t>
            </a:r>
            <a:endParaRPr lang="en-US" sz="3200" b="1" dirty="0"/>
          </a:p>
        </p:txBody>
      </p:sp>
      <p:sp>
        <p:nvSpPr>
          <p:cNvPr id="3" name="Content Placeholder 2"/>
          <p:cNvSpPr>
            <a:spLocks noGrp="1"/>
          </p:cNvSpPr>
          <p:nvPr>
            <p:ph idx="1"/>
          </p:nvPr>
        </p:nvSpPr>
        <p:spPr>
          <a:xfrm>
            <a:off x="762000" y="1447800"/>
            <a:ext cx="7391400" cy="4800600"/>
          </a:xfrm>
        </p:spPr>
        <p:txBody>
          <a:bodyPr/>
          <a:lstStyle/>
          <a:p>
            <a:pPr>
              <a:spcBef>
                <a:spcPts val="0"/>
              </a:spcBef>
              <a:buAutoNum type="arabicPeriod"/>
            </a:pPr>
            <a:r>
              <a:rPr lang="en-US" sz="2800" dirty="0" smtClean="0"/>
              <a:t>Evaluate the Systems</a:t>
            </a:r>
          </a:p>
          <a:p>
            <a:pPr>
              <a:spcBef>
                <a:spcPts val="0"/>
              </a:spcBef>
              <a:buAutoNum type="arabicPeriod"/>
            </a:pPr>
            <a:endParaRPr lang="en-US" sz="2800" dirty="0" smtClean="0"/>
          </a:p>
          <a:p>
            <a:pPr>
              <a:spcBef>
                <a:spcPts val="0"/>
              </a:spcBef>
              <a:buAutoNum type="arabicPeriod"/>
            </a:pPr>
            <a:r>
              <a:rPr lang="en-US" sz="2800" dirty="0" smtClean="0"/>
              <a:t> Identify Individual Needs for Professional Development</a:t>
            </a:r>
          </a:p>
          <a:p>
            <a:pPr>
              <a:spcBef>
                <a:spcPts val="0"/>
              </a:spcBef>
              <a:buAutoNum type="arabicPeriod"/>
            </a:pPr>
            <a:endParaRPr lang="en-US" sz="2800" dirty="0" smtClean="0"/>
          </a:p>
          <a:p>
            <a:pPr>
              <a:spcBef>
                <a:spcPts val="0"/>
              </a:spcBef>
              <a:buAutoNum type="arabicPeriod"/>
            </a:pPr>
            <a:r>
              <a:rPr lang="en-US" sz="2800" dirty="0" smtClean="0"/>
              <a:t>Target Individual Student Growth</a:t>
            </a:r>
          </a:p>
          <a:p>
            <a:pPr>
              <a:buAutoNum type="arabicPeriod"/>
            </a:pPr>
            <a:endParaRPr lang="en-US" sz="2800" dirty="0" smtClean="0"/>
          </a:p>
          <a:p>
            <a:pPr>
              <a:spcBef>
                <a:spcPts val="0"/>
              </a:spcBef>
              <a:buAutoNum type="arabicPeriod"/>
            </a:pPr>
            <a:r>
              <a:rPr lang="en-US" sz="2800" dirty="0" smtClean="0"/>
              <a:t>Retool and Reteam</a:t>
            </a:r>
          </a:p>
          <a:p>
            <a:pPr>
              <a:buAutoNum type="arabicPeriod"/>
            </a:pPr>
            <a:endParaRPr lang="en-US" sz="2800" dirty="0" smtClean="0"/>
          </a:p>
          <a:p>
            <a:pPr>
              <a:buAutoNum type="arabicPeriod"/>
            </a:pPr>
            <a:r>
              <a:rPr lang="en-US" sz="2800" dirty="0" smtClean="0"/>
              <a:t> Assess technology and infrastructure</a:t>
            </a:r>
            <a:endParaRPr lang="en-US" sz="2800" dirty="0"/>
          </a:p>
        </p:txBody>
      </p:sp>
      <p:cxnSp>
        <p:nvCxnSpPr>
          <p:cNvPr id="4" name="Straight Connector 3"/>
          <p:cNvCxnSpPr/>
          <p:nvPr/>
        </p:nvCxnSpPr>
        <p:spPr>
          <a:xfrm>
            <a:off x="2667000" y="1143000"/>
            <a:ext cx="3886200" cy="0"/>
          </a:xfrm>
          <a:prstGeom prst="line">
            <a:avLst/>
          </a:prstGeom>
          <a:ln w="28575"/>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Thank You!</a:t>
            </a:r>
            <a:endParaRPr lang="en-US" b="1" dirty="0"/>
          </a:p>
        </p:txBody>
      </p:sp>
      <p:sp>
        <p:nvSpPr>
          <p:cNvPr id="3" name="Content Placeholder 2"/>
          <p:cNvSpPr>
            <a:spLocks noGrp="1"/>
          </p:cNvSpPr>
          <p:nvPr>
            <p:ph sz="quarter" idx="1"/>
          </p:nvPr>
        </p:nvSpPr>
        <p:spPr/>
        <p:txBody>
          <a:bodyPr/>
          <a:lstStyle/>
          <a:p>
            <a:pPr marL="0" indent="0" algn="ctr">
              <a:buNone/>
            </a:pPr>
            <a:endParaRPr lang="en-US" b="1" dirty="0" smtClean="0"/>
          </a:p>
          <a:p>
            <a:pPr marL="0" indent="0" algn="ctr">
              <a:buNone/>
            </a:pPr>
            <a:endParaRPr lang="en-US" b="1" dirty="0"/>
          </a:p>
          <a:p>
            <a:pPr marL="0" indent="0" algn="ctr">
              <a:buNone/>
            </a:pPr>
            <a:endParaRPr lang="en-US" b="1" dirty="0" smtClean="0"/>
          </a:p>
          <a:p>
            <a:pPr marL="0" indent="0" algn="ctr">
              <a:buNone/>
            </a:pPr>
            <a:r>
              <a:rPr lang="en-US" b="1" dirty="0" smtClean="0"/>
              <a:t>Questions?</a:t>
            </a:r>
          </a:p>
          <a:p>
            <a:endParaRPr lang="en-US" dirty="0" smtClean="0"/>
          </a:p>
          <a:p>
            <a:pPr algn="ctr">
              <a:buNone/>
            </a:pPr>
            <a:r>
              <a:rPr lang="en-US" dirty="0" smtClean="0"/>
              <a:t> http://ped.state.nm.us/elc </a:t>
            </a:r>
          </a:p>
          <a:p>
            <a:pPr algn="ctr">
              <a:buNone/>
            </a:pPr>
            <a:endParaRPr lang="en-US" b="1" dirty="0"/>
          </a:p>
        </p:txBody>
      </p:sp>
    </p:spTree>
    <p:extLst>
      <p:ext uri="{BB962C8B-B14F-4D97-AF65-F5344CB8AC3E}">
        <p14:creationId xmlns:p14="http://schemas.microsoft.com/office/powerpoint/2010/main" val="8127439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5" descr="RWSL standardsgraphFINALsmaller.jpg"/>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381000" y="204388"/>
            <a:ext cx="8458200" cy="6321908"/>
          </a:xfrm>
          <a:prstGeom prst="rect">
            <a:avLst/>
          </a:prstGeom>
        </p:spPr>
      </p:pic>
    </p:spTree>
    <p:extLst>
      <p:ext uri="{BB962C8B-B14F-4D97-AF65-F5344CB8AC3E}">
        <p14:creationId xmlns:p14="http://schemas.microsoft.com/office/powerpoint/2010/main" val="370887964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990600"/>
          </a:xfrm>
        </p:spPr>
        <p:txBody>
          <a:bodyPr>
            <a:noAutofit/>
          </a:bodyPr>
          <a:lstStyle/>
          <a:p>
            <a:r>
              <a:rPr lang="en-US" sz="3200" b="1" dirty="0" smtClean="0"/>
              <a:t>6 Shifts in English Language Arts Common Core</a:t>
            </a:r>
            <a:endParaRPr lang="en-US" sz="3200" b="1" dirty="0"/>
          </a:p>
        </p:txBody>
      </p:sp>
      <p:sp>
        <p:nvSpPr>
          <p:cNvPr id="3" name="Content Placeholder 2"/>
          <p:cNvSpPr>
            <a:spLocks noGrp="1"/>
          </p:cNvSpPr>
          <p:nvPr>
            <p:ph sz="quarter" idx="1"/>
          </p:nvPr>
        </p:nvSpPr>
        <p:spPr>
          <a:xfrm>
            <a:off x="301752" y="1527048"/>
            <a:ext cx="8503920" cy="4873752"/>
          </a:xfrm>
        </p:spPr>
        <p:txBody>
          <a:bodyPr>
            <a:normAutofit fontScale="92500" lnSpcReduction="20000"/>
          </a:bodyPr>
          <a:lstStyle/>
          <a:p>
            <a:pPr marL="514350" indent="-514350">
              <a:buFont typeface="+mj-lt"/>
              <a:buAutoNum type="arabicPeriod"/>
            </a:pPr>
            <a:r>
              <a:rPr lang="en-US" b="1" dirty="0" smtClean="0"/>
              <a:t>Balancing Informational and Literary Text</a:t>
            </a:r>
          </a:p>
          <a:p>
            <a:pPr marL="514350" indent="-514350">
              <a:buFont typeface="+mj-lt"/>
              <a:buAutoNum type="arabicPeriod"/>
            </a:pPr>
            <a:endParaRPr lang="en-US" b="1" dirty="0" smtClean="0"/>
          </a:p>
          <a:p>
            <a:pPr marL="514350" indent="-514350">
              <a:buFont typeface="+mj-lt"/>
              <a:buAutoNum type="arabicPeriod"/>
            </a:pPr>
            <a:r>
              <a:rPr lang="en-US" b="1" dirty="0" smtClean="0"/>
              <a:t>Building Knowledge in the Disciplines</a:t>
            </a:r>
          </a:p>
          <a:p>
            <a:pPr marL="514350" indent="-514350">
              <a:buFont typeface="+mj-lt"/>
              <a:buAutoNum type="arabicPeriod"/>
            </a:pPr>
            <a:endParaRPr lang="en-US" b="1" dirty="0" smtClean="0"/>
          </a:p>
          <a:p>
            <a:pPr marL="514350" indent="-514350">
              <a:buFont typeface="+mj-lt"/>
              <a:buAutoNum type="arabicPeriod"/>
            </a:pPr>
            <a:r>
              <a:rPr lang="en-US" b="1" dirty="0" smtClean="0"/>
              <a:t>Staircase of Text Complexity</a:t>
            </a:r>
          </a:p>
          <a:p>
            <a:pPr marL="514350" indent="-514350">
              <a:buFont typeface="+mj-lt"/>
              <a:buAutoNum type="arabicPeriod"/>
            </a:pPr>
            <a:endParaRPr lang="en-US" b="1" dirty="0" smtClean="0"/>
          </a:p>
          <a:p>
            <a:pPr marL="514350" indent="-514350">
              <a:buFont typeface="+mj-lt"/>
              <a:buAutoNum type="arabicPeriod"/>
            </a:pPr>
            <a:r>
              <a:rPr lang="en-US" b="1" dirty="0" smtClean="0"/>
              <a:t>Text-Dependent Questions, Text-Based Answers</a:t>
            </a:r>
          </a:p>
          <a:p>
            <a:pPr marL="514350" indent="-514350">
              <a:buFont typeface="+mj-lt"/>
              <a:buAutoNum type="arabicPeriod"/>
            </a:pPr>
            <a:endParaRPr lang="en-US" b="1" dirty="0" smtClean="0"/>
          </a:p>
          <a:p>
            <a:pPr marL="514350" indent="-514350">
              <a:buFont typeface="+mj-lt"/>
              <a:buAutoNum type="arabicPeriod"/>
            </a:pPr>
            <a:r>
              <a:rPr lang="en-US" b="1" dirty="0" smtClean="0"/>
              <a:t>Writing from Sources</a:t>
            </a:r>
          </a:p>
          <a:p>
            <a:pPr marL="514350" indent="-514350">
              <a:buFont typeface="+mj-lt"/>
              <a:buAutoNum type="arabicPeriod"/>
            </a:pPr>
            <a:endParaRPr lang="en-US" b="1" dirty="0" smtClean="0"/>
          </a:p>
          <a:p>
            <a:pPr marL="514350" indent="-514350">
              <a:buFont typeface="+mj-lt"/>
              <a:buAutoNum type="arabicPeriod"/>
            </a:pPr>
            <a:r>
              <a:rPr lang="en-US" b="1" dirty="0" smtClean="0"/>
              <a:t>Academic Vocabulary</a:t>
            </a:r>
            <a:endParaRPr lang="en-US" b="1" dirty="0"/>
          </a:p>
        </p:txBody>
      </p:sp>
      <p:pic>
        <p:nvPicPr>
          <p:cNvPr id="1026" name="Picture 2" descr="C:\Users\Sheryl\AppData\Local\Microsoft\Windows\Temporary Internet Files\Content.IE5\MN0RZY21\MP90030573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442200" y="4267200"/>
            <a:ext cx="1351280" cy="2133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236795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b="1" dirty="0" smtClean="0"/>
              <a:t>Implications for the Shifts</a:t>
            </a:r>
            <a:endParaRPr lang="en-US" sz="3200" b="1"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1227608"/>
            <a:ext cx="2957945" cy="22433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l="1760" r="1760"/>
          <a:stretch>
            <a:fillRect/>
          </a:stretch>
        </p:blipFill>
        <p:spPr bwMode="auto">
          <a:xfrm>
            <a:off x="2667000" y="3890942"/>
            <a:ext cx="3152775" cy="22929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419600" y="1408607"/>
            <a:ext cx="3209530" cy="20108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609600" y="3537388"/>
            <a:ext cx="2057400" cy="400110"/>
          </a:xfrm>
          <a:prstGeom prst="rect">
            <a:avLst/>
          </a:prstGeom>
          <a:noFill/>
        </p:spPr>
        <p:txBody>
          <a:bodyPr wrap="square" rtlCol="0">
            <a:spAutoFit/>
          </a:bodyPr>
          <a:lstStyle/>
          <a:p>
            <a:pPr algn="ctr"/>
            <a:r>
              <a:rPr lang="en-US" sz="2000" b="1" dirty="0" smtClean="0"/>
              <a:t>Instruction</a:t>
            </a:r>
            <a:endParaRPr lang="en-US" sz="2000" b="1" dirty="0"/>
          </a:p>
        </p:txBody>
      </p:sp>
      <p:sp>
        <p:nvSpPr>
          <p:cNvPr id="8" name="TextBox 7"/>
          <p:cNvSpPr txBox="1"/>
          <p:nvPr/>
        </p:nvSpPr>
        <p:spPr>
          <a:xfrm>
            <a:off x="5819775" y="5562230"/>
            <a:ext cx="3200400" cy="369332"/>
          </a:xfrm>
          <a:prstGeom prst="rect">
            <a:avLst/>
          </a:prstGeom>
          <a:noFill/>
        </p:spPr>
        <p:txBody>
          <a:bodyPr wrap="square" rtlCol="0">
            <a:spAutoFit/>
          </a:bodyPr>
          <a:lstStyle/>
          <a:p>
            <a:r>
              <a:rPr lang="en-US" b="1" dirty="0" smtClean="0"/>
              <a:t>Leadership</a:t>
            </a:r>
            <a:endParaRPr lang="en-US" b="1" dirty="0"/>
          </a:p>
        </p:txBody>
      </p:sp>
      <p:sp>
        <p:nvSpPr>
          <p:cNvPr id="9" name="TextBox 8"/>
          <p:cNvSpPr txBox="1"/>
          <p:nvPr/>
        </p:nvSpPr>
        <p:spPr>
          <a:xfrm>
            <a:off x="5486400" y="3419439"/>
            <a:ext cx="3200400" cy="369332"/>
          </a:xfrm>
          <a:prstGeom prst="rect">
            <a:avLst/>
          </a:prstGeom>
          <a:noFill/>
        </p:spPr>
        <p:txBody>
          <a:bodyPr wrap="square" rtlCol="0">
            <a:spAutoFit/>
          </a:bodyPr>
          <a:lstStyle/>
          <a:p>
            <a:r>
              <a:rPr lang="en-US" b="1" dirty="0" smtClean="0"/>
              <a:t>Assessment</a:t>
            </a:r>
            <a:endParaRPr lang="en-US" b="1" dirty="0"/>
          </a:p>
        </p:txBody>
      </p:sp>
    </p:spTree>
    <p:extLst>
      <p:ext uri="{BB962C8B-B14F-4D97-AF65-F5344CB8AC3E}">
        <p14:creationId xmlns:p14="http://schemas.microsoft.com/office/powerpoint/2010/main" val="123429898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228600" y="152400"/>
            <a:ext cx="8689848" cy="1066800"/>
          </a:xfrm>
        </p:spPr>
        <p:txBody>
          <a:bodyPr>
            <a:normAutofit fontScale="90000"/>
          </a:bodyPr>
          <a:lstStyle/>
          <a:p>
            <a:r>
              <a:rPr lang="en-US" b="1" dirty="0"/>
              <a:t>Shift 1: Balancing Informational and Literary Text </a:t>
            </a:r>
            <a:r>
              <a:rPr lang="en-US" b="1" dirty="0" smtClean="0"/>
              <a:t> K-5</a:t>
            </a:r>
            <a:endParaRPr lang="en-US" b="1" dirty="0"/>
          </a:p>
        </p:txBody>
      </p:sp>
      <p:sp>
        <p:nvSpPr>
          <p:cNvPr id="7" name="Text Placeholder 6"/>
          <p:cNvSpPr>
            <a:spLocks noGrp="1"/>
          </p:cNvSpPr>
          <p:nvPr>
            <p:ph sz="quarter" idx="1"/>
          </p:nvPr>
        </p:nvSpPr>
        <p:spPr/>
        <p:txBody>
          <a:bodyPr>
            <a:normAutofit/>
          </a:bodyPr>
          <a:lstStyle/>
          <a:p>
            <a:pPr marL="0" indent="0">
              <a:buNone/>
            </a:pPr>
            <a:r>
              <a:rPr lang="en-US" sz="2800" b="1" u="sng" dirty="0" smtClean="0"/>
              <a:t>Instructional Shift</a:t>
            </a:r>
          </a:p>
          <a:p>
            <a:r>
              <a:rPr lang="en-US" sz="2800" dirty="0" smtClean="0"/>
              <a:t>Students should read a true balance of informational and literary texts.</a:t>
            </a:r>
          </a:p>
          <a:p>
            <a:pPr marL="0" indent="0">
              <a:buNone/>
            </a:pPr>
            <a:endParaRPr lang="en-US" sz="2800" dirty="0" smtClean="0"/>
          </a:p>
          <a:p>
            <a:r>
              <a:rPr lang="en-US" sz="2800" dirty="0" smtClean="0"/>
              <a:t>Students access the world—science, social studies, the arts, literature—through text.</a:t>
            </a:r>
          </a:p>
          <a:p>
            <a:endParaRPr lang="en-US" dirty="0" smtClean="0"/>
          </a:p>
          <a:p>
            <a:pPr marL="0" indent="0">
              <a:buNone/>
            </a:pPr>
            <a:endParaRPr lang="en-US" dirty="0"/>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315200" y="5105400"/>
            <a:ext cx="1696914" cy="1286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3235412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01752" y="228600"/>
            <a:ext cx="8534400" cy="914400"/>
          </a:xfrm>
        </p:spPr>
        <p:txBody>
          <a:bodyPr>
            <a:normAutofit fontScale="90000"/>
          </a:bodyPr>
          <a:lstStyle/>
          <a:p>
            <a:r>
              <a:rPr lang="en-US" sz="3600" b="1" dirty="0" smtClean="0"/>
              <a:t>Shift 1</a:t>
            </a:r>
            <a:r>
              <a:rPr lang="en-US" sz="3600" b="1" dirty="0"/>
              <a:t>: Balancing Informational and Literary Text  K-5</a:t>
            </a:r>
          </a:p>
        </p:txBody>
      </p:sp>
      <p:sp>
        <p:nvSpPr>
          <p:cNvPr id="10" name="Content Placeholder 9"/>
          <p:cNvSpPr>
            <a:spLocks noGrp="1"/>
          </p:cNvSpPr>
          <p:nvPr>
            <p:ph sz="quarter" idx="1"/>
          </p:nvPr>
        </p:nvSpPr>
        <p:spPr/>
        <p:txBody>
          <a:bodyPr/>
          <a:lstStyle/>
          <a:p>
            <a:pPr marL="0" indent="0">
              <a:buNone/>
            </a:pPr>
            <a:r>
              <a:rPr lang="en-US" b="1" u="sng" dirty="0" smtClean="0"/>
              <a:t>Instructional Implications</a:t>
            </a:r>
          </a:p>
          <a:p>
            <a:r>
              <a:rPr lang="en-US" dirty="0" smtClean="0"/>
              <a:t>Equal exposure of informational and literary texts</a:t>
            </a:r>
          </a:p>
          <a:p>
            <a:r>
              <a:rPr lang="en-US" dirty="0" smtClean="0"/>
              <a:t>Increase exposure to </a:t>
            </a:r>
            <a:r>
              <a:rPr lang="en-US" dirty="0" smtClean="0"/>
              <a:t>informational texts</a:t>
            </a:r>
            <a:endParaRPr lang="en-US" dirty="0" smtClean="0"/>
          </a:p>
          <a:p>
            <a:r>
              <a:rPr lang="en-US" dirty="0" smtClean="0"/>
              <a:t>Explicitly teach students strategies for reading informational text</a:t>
            </a:r>
          </a:p>
          <a:p>
            <a:r>
              <a:rPr lang="en-US" dirty="0" smtClean="0"/>
              <a:t>Build students’ background knowledge and content knowledge through text</a:t>
            </a:r>
          </a:p>
          <a:p>
            <a:pPr marL="0" indent="0" algn="ctr">
              <a:buNone/>
            </a:pPr>
            <a:endParaRPr lang="en-US" dirty="0"/>
          </a:p>
        </p:txBody>
      </p:sp>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54042" y="4800600"/>
            <a:ext cx="7110972" cy="15103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2175816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Civic</Template>
  <TotalTime>1421</TotalTime>
  <Words>2430</Words>
  <Application>Microsoft Office PowerPoint</Application>
  <PresentationFormat>On-screen Show (4:3)</PresentationFormat>
  <Paragraphs>303</Paragraphs>
  <Slides>43</Slides>
  <Notes>5</Notes>
  <HiddenSlides>0</HiddenSlides>
  <MMClips>0</MMClips>
  <ScaleCrop>false</ScaleCrop>
  <HeadingPairs>
    <vt:vector size="4" baseType="variant">
      <vt:variant>
        <vt:lpstr>Theme</vt:lpstr>
      </vt:variant>
      <vt:variant>
        <vt:i4>1</vt:i4>
      </vt:variant>
      <vt:variant>
        <vt:lpstr>Slide Titles</vt:lpstr>
      </vt:variant>
      <vt:variant>
        <vt:i4>43</vt:i4>
      </vt:variant>
    </vt:vector>
  </HeadingPairs>
  <TitlesOfParts>
    <vt:vector size="44" baseType="lpstr">
      <vt:lpstr>Civic</vt:lpstr>
      <vt:lpstr>Common Core Shifts in English Language Arts</vt:lpstr>
      <vt:lpstr>Session Goals</vt:lpstr>
      <vt:lpstr>Students Who are College and Career Ready</vt:lpstr>
      <vt:lpstr>Common Core English Language Arts</vt:lpstr>
      <vt:lpstr>PowerPoint Presentation</vt:lpstr>
      <vt:lpstr>6 Shifts in English Language Arts Common Core</vt:lpstr>
      <vt:lpstr>Implications for the Shifts</vt:lpstr>
      <vt:lpstr>Shift 1: Balancing Informational and Literary Text  K-5</vt:lpstr>
      <vt:lpstr>Shift 1: Balancing Informational and Literary Text  K-5</vt:lpstr>
      <vt:lpstr>Shift 1: Balancing Informational and Literary Text  K-5</vt:lpstr>
      <vt:lpstr>Shift 1: Balancing Informational and Literary Text  K-5</vt:lpstr>
      <vt:lpstr>Shift 1: Balancing Informational and Literary Text  K-5</vt:lpstr>
      <vt:lpstr>Shift 2: Building Knowledge in the Disciplines 6-12</vt:lpstr>
      <vt:lpstr>Shift 2: Building Knowledge in the Disciplines 6-12</vt:lpstr>
      <vt:lpstr>Shift 2: Building Knowledge in the Disciplines 6-12</vt:lpstr>
      <vt:lpstr>Shift 2: Building Knowledge in the Disciplines 6-12</vt:lpstr>
      <vt:lpstr>Shift 2: Building Knowledge in the Disciplines 6-12</vt:lpstr>
      <vt:lpstr>Shift 3: Staircase of Text Complexity</vt:lpstr>
      <vt:lpstr>Shift 3: Staircase of Text Complexity</vt:lpstr>
      <vt:lpstr>Text Complexity is Defined by:</vt:lpstr>
      <vt:lpstr>Text Complexity</vt:lpstr>
      <vt:lpstr>Shift 3: Staircase of Text Complexity </vt:lpstr>
      <vt:lpstr>Shift 3: Staircase of Text Complexity</vt:lpstr>
      <vt:lpstr>Shift 3: Staircase of Text Complexity</vt:lpstr>
      <vt:lpstr>Shift 4: Text-Dependent Questions                  Text-Based Answers</vt:lpstr>
      <vt:lpstr>Shift 4: Text-Dependent Questions                  Text-Based Answers</vt:lpstr>
      <vt:lpstr>Shift 4: Text-Dependent Questions                  Text-Based Answers</vt:lpstr>
      <vt:lpstr>Shift 4: Text-Dependent Questions                  Text-Based Answers</vt:lpstr>
      <vt:lpstr>Shift 5: Writing From Sources</vt:lpstr>
      <vt:lpstr>Shift 5: Writing From Sources</vt:lpstr>
      <vt:lpstr>Shift 5: Writing From Sources</vt:lpstr>
      <vt:lpstr>Shift 5: Writing From Sources</vt:lpstr>
      <vt:lpstr>Shift 6: Academic Vocabulary</vt:lpstr>
      <vt:lpstr>Shift 6: Academic Vocabulary</vt:lpstr>
      <vt:lpstr>Academic Vocabulary</vt:lpstr>
      <vt:lpstr>Shift 6: Academic Vocabulary</vt:lpstr>
      <vt:lpstr>Shift 6: Academic Vocabulary</vt:lpstr>
      <vt:lpstr>Shift 6: Academic Vocabulary</vt:lpstr>
      <vt:lpstr>PowerPoint Presentation</vt:lpstr>
      <vt:lpstr>PowerPoint Presentation</vt:lpstr>
      <vt:lpstr>PowerPoint Presentation</vt:lpstr>
      <vt:lpstr>5 Local Action Steps Supported by the NMELC</vt:lpstr>
      <vt:lpstr>Thank You!</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Common Core Shifts in ELA</dc:title>
  <dc:creator>Sheryl</dc:creator>
  <cp:lastModifiedBy>Will Hawkins</cp:lastModifiedBy>
  <cp:revision>116</cp:revision>
  <cp:lastPrinted>2012-07-31T17:20:32Z</cp:lastPrinted>
  <dcterms:created xsi:type="dcterms:W3CDTF">2012-07-28T22:53:39Z</dcterms:created>
  <dcterms:modified xsi:type="dcterms:W3CDTF">2012-09-20T12:56:09Z</dcterms:modified>
</cp:coreProperties>
</file>